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6"/>
  </p:notesMasterIdLst>
  <p:sldIdLst>
    <p:sldId id="258" r:id="rId2"/>
    <p:sldId id="260"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59" r:id="rId25"/>
  </p:sldIdLst>
  <p:sldSz cx="9144000" cy="5715000" type="screen16x10"/>
  <p:notesSz cx="6858000" cy="9144000"/>
  <p:defaultTextStyle>
    <a:defPPr>
      <a:defRPr lang="en-US"/>
    </a:defPPr>
    <a:lvl1pPr marL="0" algn="l" defTabSz="779252" rtl="0" eaLnBrk="1" latinLnBrk="0" hangingPunct="1">
      <a:defRPr sz="1534" kern="1200">
        <a:solidFill>
          <a:schemeClr val="tx1"/>
        </a:solidFill>
        <a:latin typeface="+mn-lt"/>
        <a:ea typeface="+mn-ea"/>
        <a:cs typeface="+mn-cs"/>
      </a:defRPr>
    </a:lvl1pPr>
    <a:lvl2pPr marL="389626" algn="l" defTabSz="779252" rtl="0" eaLnBrk="1" latinLnBrk="0" hangingPunct="1">
      <a:defRPr sz="1534" kern="1200">
        <a:solidFill>
          <a:schemeClr val="tx1"/>
        </a:solidFill>
        <a:latin typeface="+mn-lt"/>
        <a:ea typeface="+mn-ea"/>
        <a:cs typeface="+mn-cs"/>
      </a:defRPr>
    </a:lvl2pPr>
    <a:lvl3pPr marL="779252" algn="l" defTabSz="779252" rtl="0" eaLnBrk="1" latinLnBrk="0" hangingPunct="1">
      <a:defRPr sz="1534" kern="1200">
        <a:solidFill>
          <a:schemeClr val="tx1"/>
        </a:solidFill>
        <a:latin typeface="+mn-lt"/>
        <a:ea typeface="+mn-ea"/>
        <a:cs typeface="+mn-cs"/>
      </a:defRPr>
    </a:lvl3pPr>
    <a:lvl4pPr marL="1168878" algn="l" defTabSz="779252" rtl="0" eaLnBrk="1" latinLnBrk="0" hangingPunct="1">
      <a:defRPr sz="1534" kern="1200">
        <a:solidFill>
          <a:schemeClr val="tx1"/>
        </a:solidFill>
        <a:latin typeface="+mn-lt"/>
        <a:ea typeface="+mn-ea"/>
        <a:cs typeface="+mn-cs"/>
      </a:defRPr>
    </a:lvl4pPr>
    <a:lvl5pPr marL="1558503" algn="l" defTabSz="779252" rtl="0" eaLnBrk="1" latinLnBrk="0" hangingPunct="1">
      <a:defRPr sz="1534" kern="1200">
        <a:solidFill>
          <a:schemeClr val="tx1"/>
        </a:solidFill>
        <a:latin typeface="+mn-lt"/>
        <a:ea typeface="+mn-ea"/>
        <a:cs typeface="+mn-cs"/>
      </a:defRPr>
    </a:lvl5pPr>
    <a:lvl6pPr marL="1948129" algn="l" defTabSz="779252" rtl="0" eaLnBrk="1" latinLnBrk="0" hangingPunct="1">
      <a:defRPr sz="1534" kern="1200">
        <a:solidFill>
          <a:schemeClr val="tx1"/>
        </a:solidFill>
        <a:latin typeface="+mn-lt"/>
        <a:ea typeface="+mn-ea"/>
        <a:cs typeface="+mn-cs"/>
      </a:defRPr>
    </a:lvl6pPr>
    <a:lvl7pPr marL="2337755" algn="l" defTabSz="779252" rtl="0" eaLnBrk="1" latinLnBrk="0" hangingPunct="1">
      <a:defRPr sz="1534" kern="1200">
        <a:solidFill>
          <a:schemeClr val="tx1"/>
        </a:solidFill>
        <a:latin typeface="+mn-lt"/>
        <a:ea typeface="+mn-ea"/>
        <a:cs typeface="+mn-cs"/>
      </a:defRPr>
    </a:lvl7pPr>
    <a:lvl8pPr marL="2727381" algn="l" defTabSz="779252" rtl="0" eaLnBrk="1" latinLnBrk="0" hangingPunct="1">
      <a:defRPr sz="1534" kern="1200">
        <a:solidFill>
          <a:schemeClr val="tx1"/>
        </a:solidFill>
        <a:latin typeface="+mn-lt"/>
        <a:ea typeface="+mn-ea"/>
        <a:cs typeface="+mn-cs"/>
      </a:defRPr>
    </a:lvl8pPr>
    <a:lvl9pPr marL="3117007" algn="l" defTabSz="779252"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9"/>
    <p:restoredTop sz="94586"/>
  </p:normalViewPr>
  <p:slideViewPr>
    <p:cSldViewPr snapToGrid="0" snapToObjects="1">
      <p:cViewPr varScale="1">
        <p:scale>
          <a:sx n="75" d="100"/>
          <a:sy n="75" d="100"/>
        </p:scale>
        <p:origin x="1008" y="4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EA06C-7E03-F24C-A8F4-5DA910F7F16A}" type="datetimeFigureOut">
              <a:rPr lang="en-AU" smtClean="0"/>
              <a:t>30/01/2019</a:t>
            </a:fld>
            <a:endParaRPr lang="en-AU"/>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0A2D-1D17-394A-ABE1-14C14508144D}" type="slidenum">
              <a:rPr lang="en-AU" smtClean="0"/>
              <a:t>‹#›</a:t>
            </a:fld>
            <a:endParaRPr lang="en-AU"/>
          </a:p>
        </p:txBody>
      </p:sp>
    </p:spTree>
    <p:extLst>
      <p:ext uri="{BB962C8B-B14F-4D97-AF65-F5344CB8AC3E}">
        <p14:creationId xmlns:p14="http://schemas.microsoft.com/office/powerpoint/2010/main" val="1162367085"/>
      </p:ext>
    </p:extLst>
  </p:cSld>
  <p:clrMap bg1="lt1" tx1="dk1" bg2="lt2" tx2="dk2" accent1="accent1" accent2="accent2" accent3="accent3" accent4="accent4" accent5="accent5" accent6="accent6" hlink="hlink" folHlink="folHlink"/>
  <p:notesStyle>
    <a:lvl1pPr marL="0" algn="l" defTabSz="779252" rtl="0" eaLnBrk="1" latinLnBrk="0" hangingPunct="1">
      <a:defRPr sz="1023" kern="1200">
        <a:solidFill>
          <a:schemeClr val="tx1"/>
        </a:solidFill>
        <a:latin typeface="+mn-lt"/>
        <a:ea typeface="+mn-ea"/>
        <a:cs typeface="+mn-cs"/>
      </a:defRPr>
    </a:lvl1pPr>
    <a:lvl2pPr marL="389626" algn="l" defTabSz="779252" rtl="0" eaLnBrk="1" latinLnBrk="0" hangingPunct="1">
      <a:defRPr sz="1023" kern="1200">
        <a:solidFill>
          <a:schemeClr val="tx1"/>
        </a:solidFill>
        <a:latin typeface="+mn-lt"/>
        <a:ea typeface="+mn-ea"/>
        <a:cs typeface="+mn-cs"/>
      </a:defRPr>
    </a:lvl2pPr>
    <a:lvl3pPr marL="779252" algn="l" defTabSz="779252" rtl="0" eaLnBrk="1" latinLnBrk="0" hangingPunct="1">
      <a:defRPr sz="1023" kern="1200">
        <a:solidFill>
          <a:schemeClr val="tx1"/>
        </a:solidFill>
        <a:latin typeface="+mn-lt"/>
        <a:ea typeface="+mn-ea"/>
        <a:cs typeface="+mn-cs"/>
      </a:defRPr>
    </a:lvl3pPr>
    <a:lvl4pPr marL="1168878" algn="l" defTabSz="779252" rtl="0" eaLnBrk="1" latinLnBrk="0" hangingPunct="1">
      <a:defRPr sz="1023" kern="1200">
        <a:solidFill>
          <a:schemeClr val="tx1"/>
        </a:solidFill>
        <a:latin typeface="+mn-lt"/>
        <a:ea typeface="+mn-ea"/>
        <a:cs typeface="+mn-cs"/>
      </a:defRPr>
    </a:lvl4pPr>
    <a:lvl5pPr marL="1558503" algn="l" defTabSz="779252" rtl="0" eaLnBrk="1" latinLnBrk="0" hangingPunct="1">
      <a:defRPr sz="1023" kern="1200">
        <a:solidFill>
          <a:schemeClr val="tx1"/>
        </a:solidFill>
        <a:latin typeface="+mn-lt"/>
        <a:ea typeface="+mn-ea"/>
        <a:cs typeface="+mn-cs"/>
      </a:defRPr>
    </a:lvl5pPr>
    <a:lvl6pPr marL="1948129" algn="l" defTabSz="779252" rtl="0" eaLnBrk="1" latinLnBrk="0" hangingPunct="1">
      <a:defRPr sz="1023" kern="1200">
        <a:solidFill>
          <a:schemeClr val="tx1"/>
        </a:solidFill>
        <a:latin typeface="+mn-lt"/>
        <a:ea typeface="+mn-ea"/>
        <a:cs typeface="+mn-cs"/>
      </a:defRPr>
    </a:lvl6pPr>
    <a:lvl7pPr marL="2337755" algn="l" defTabSz="779252" rtl="0" eaLnBrk="1" latinLnBrk="0" hangingPunct="1">
      <a:defRPr sz="1023" kern="1200">
        <a:solidFill>
          <a:schemeClr val="tx1"/>
        </a:solidFill>
        <a:latin typeface="+mn-lt"/>
        <a:ea typeface="+mn-ea"/>
        <a:cs typeface="+mn-cs"/>
      </a:defRPr>
    </a:lvl7pPr>
    <a:lvl8pPr marL="2727381" algn="l" defTabSz="779252" rtl="0" eaLnBrk="1" latinLnBrk="0" hangingPunct="1">
      <a:defRPr sz="1023" kern="1200">
        <a:solidFill>
          <a:schemeClr val="tx1"/>
        </a:solidFill>
        <a:latin typeface="+mn-lt"/>
        <a:ea typeface="+mn-ea"/>
        <a:cs typeface="+mn-cs"/>
      </a:defRPr>
    </a:lvl8pPr>
    <a:lvl9pPr marL="3117007" algn="l" defTabSz="779252"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F90A2D-1D17-394A-ABE1-14C14508144D}" type="slidenum">
              <a:rPr lang="en-AU" smtClean="0"/>
              <a:t>1</a:t>
            </a:fld>
            <a:endParaRPr lang="en-AU"/>
          </a:p>
        </p:txBody>
      </p:sp>
    </p:spTree>
    <p:extLst>
      <p:ext uri="{BB962C8B-B14F-4D97-AF65-F5344CB8AC3E}">
        <p14:creationId xmlns:p14="http://schemas.microsoft.com/office/powerpoint/2010/main" val="153862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F90A2D-1D17-394A-ABE1-14C14508144D}" type="slidenum">
              <a:rPr lang="en-AU" smtClean="0"/>
              <a:t>2</a:t>
            </a:fld>
            <a:endParaRPr lang="en-AU"/>
          </a:p>
        </p:txBody>
      </p:sp>
    </p:spTree>
    <p:extLst>
      <p:ext uri="{BB962C8B-B14F-4D97-AF65-F5344CB8AC3E}">
        <p14:creationId xmlns:p14="http://schemas.microsoft.com/office/powerpoint/2010/main" val="51441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F90A2D-1D17-394A-ABE1-14C14508144D}" type="slidenum">
              <a:rPr lang="en-AU" smtClean="0"/>
              <a:t>4</a:t>
            </a:fld>
            <a:endParaRPr lang="en-AU"/>
          </a:p>
        </p:txBody>
      </p:sp>
    </p:spTree>
    <p:extLst>
      <p:ext uri="{BB962C8B-B14F-4D97-AF65-F5344CB8AC3E}">
        <p14:creationId xmlns:p14="http://schemas.microsoft.com/office/powerpoint/2010/main" val="60864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F90A2D-1D17-394A-ABE1-14C14508144D}" type="slidenum">
              <a:rPr lang="en-AU" smtClean="0"/>
              <a:t>8</a:t>
            </a:fld>
            <a:endParaRPr lang="en-AU"/>
          </a:p>
        </p:txBody>
      </p:sp>
    </p:spTree>
    <p:extLst>
      <p:ext uri="{BB962C8B-B14F-4D97-AF65-F5344CB8AC3E}">
        <p14:creationId xmlns:p14="http://schemas.microsoft.com/office/powerpoint/2010/main" val="53931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F90A2D-1D17-394A-ABE1-14C14508144D}" type="slidenum">
              <a:rPr lang="en-AU" smtClean="0"/>
              <a:t>19</a:t>
            </a:fld>
            <a:endParaRPr lang="en-AU"/>
          </a:p>
        </p:txBody>
      </p:sp>
    </p:spTree>
    <p:extLst>
      <p:ext uri="{BB962C8B-B14F-4D97-AF65-F5344CB8AC3E}">
        <p14:creationId xmlns:p14="http://schemas.microsoft.com/office/powerpoint/2010/main" val="60903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F90A2D-1D17-394A-ABE1-14C14508144D}" type="slidenum">
              <a:rPr lang="en-AU" smtClean="0"/>
              <a:t>24</a:t>
            </a:fld>
            <a:endParaRPr lang="en-AU"/>
          </a:p>
        </p:txBody>
      </p:sp>
    </p:spTree>
    <p:extLst>
      <p:ext uri="{BB962C8B-B14F-4D97-AF65-F5344CB8AC3E}">
        <p14:creationId xmlns:p14="http://schemas.microsoft.com/office/powerpoint/2010/main" val="55271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3"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userDrawn="1"/>
        </p:nvGrpSpPr>
        <p:grpSpPr>
          <a:xfrm>
            <a:off x="0" y="4943282"/>
            <a:ext cx="9144000" cy="822033"/>
            <a:chOff x="0" y="5967464"/>
            <a:chExt cx="9906000" cy="890536"/>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3"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4"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userDrawn="1"/>
        </p:nvGrpSpPr>
        <p:grpSpPr>
          <a:xfrm>
            <a:off x="0" y="4943282"/>
            <a:ext cx="9144000" cy="822033"/>
            <a:chOff x="0" y="5967464"/>
            <a:chExt cx="9906000" cy="89053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2"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3"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4943282"/>
            <a:ext cx="9144000" cy="822033"/>
            <a:chOff x="0" y="5967464"/>
            <a:chExt cx="9906000" cy="89053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2"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3"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4943282"/>
            <a:ext cx="9144000" cy="822033"/>
            <a:chOff x="0" y="5967464"/>
            <a:chExt cx="9906000" cy="89053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6"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4943282"/>
            <a:ext cx="9144000" cy="822033"/>
            <a:chOff x="0" y="5967464"/>
            <a:chExt cx="9906000" cy="89053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2"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3"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userDrawn="1"/>
        </p:nvGrpSpPr>
        <p:grpSpPr>
          <a:xfrm>
            <a:off x="0" y="4943282"/>
            <a:ext cx="9144000" cy="822033"/>
            <a:chOff x="0" y="5967464"/>
            <a:chExt cx="9906000" cy="89053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2"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3"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4943282"/>
            <a:ext cx="9144000" cy="822033"/>
            <a:chOff x="0" y="5967464"/>
            <a:chExt cx="9906000" cy="890536"/>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3"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4"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4943282"/>
            <a:ext cx="9144000" cy="822033"/>
            <a:chOff x="0" y="5967464"/>
            <a:chExt cx="9906000" cy="890536"/>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087563"/>
            <a:ext cx="3868340" cy="307049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5"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6"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4943282"/>
            <a:ext cx="9144000" cy="822033"/>
            <a:chOff x="0" y="5967464"/>
            <a:chExt cx="9906000" cy="89053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p:txBody>
          <a:bodyPr/>
          <a:lstStyle/>
          <a:p>
            <a:r>
              <a:rPr lang="en-US"/>
              <a:t>Click to edit Master title style</a:t>
            </a:r>
            <a:endParaRPr lang="en-US"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1"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2"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4943282"/>
            <a:ext cx="9144000" cy="822033"/>
            <a:chOff x="0" y="5967464"/>
            <a:chExt cx="9906000" cy="890536"/>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0"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1"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4943282"/>
            <a:ext cx="9144000" cy="822033"/>
            <a:chOff x="0" y="5967464"/>
            <a:chExt cx="9906000" cy="890536"/>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797" y="5967464"/>
              <a:ext cx="5672203" cy="890536"/>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7464"/>
              <a:ext cx="3267206" cy="890536"/>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603" y="5967464"/>
              <a:ext cx="3267206" cy="890536"/>
            </a:xfrm>
            <a:prstGeom prst="rect">
              <a:avLst/>
            </a:prstGeom>
          </p:spPr>
        </p:pic>
      </p:grpSp>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2428" y="190294"/>
            <a:ext cx="1902060" cy="430394"/>
          </a:xfrm>
          <a:prstGeom prst="rect">
            <a:avLst/>
          </a:prstGeom>
        </p:spPr>
      </p:pic>
      <p:sp>
        <p:nvSpPr>
          <p:cNvPr id="13" name="Date Placeholder 3"/>
          <p:cNvSpPr>
            <a:spLocks noGrp="1"/>
          </p:cNvSpPr>
          <p:nvPr>
            <p:ph type="dt" sz="half" idx="10"/>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4" name="Slide Number Placeholder 5"/>
          <p:cNvSpPr>
            <a:spLocks noGrp="1"/>
          </p:cNvSpPr>
          <p:nvPr>
            <p:ph type="sldNum" sz="quarter" idx="12"/>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6536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64772"/>
            <a:ext cx="7886700" cy="3982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1400">
                <a:solidFill>
                  <a:srgbClr val="1F96D1"/>
                </a:solidFill>
              </a:defRPr>
            </a:lvl1pPr>
          </a:lstStyle>
          <a:p>
            <a:endParaRPr lang="en-AU" dirty="0"/>
          </a:p>
        </p:txBody>
      </p:sp>
      <p:sp>
        <p:nvSpPr>
          <p:cNvPr id="18" name="Date Placeholder 3"/>
          <p:cNvSpPr>
            <a:spLocks noGrp="1"/>
          </p:cNvSpPr>
          <p:nvPr>
            <p:ph type="dt" sz="half" idx="2"/>
          </p:nvPr>
        </p:nvSpPr>
        <p:spPr>
          <a:xfrm>
            <a:off x="7497164" y="5296958"/>
            <a:ext cx="751052" cy="304271"/>
          </a:xfrm>
          <a:prstGeom prst="rect">
            <a:avLst/>
          </a:prstGeom>
        </p:spPr>
        <p:txBody>
          <a:bodyPr/>
          <a:lstStyle>
            <a:lvl1pPr>
              <a:defRPr sz="1050">
                <a:solidFill>
                  <a:schemeClr val="tx1">
                    <a:lumMod val="75000"/>
                    <a:lumOff val="25000"/>
                  </a:schemeClr>
                </a:solidFill>
              </a:defRPr>
            </a:lvl1pPr>
          </a:lstStyle>
          <a:p>
            <a:r>
              <a:rPr lang="en-AU"/>
              <a:t>V10119</a:t>
            </a:r>
            <a:endParaRPr lang="en-AU" dirty="0"/>
          </a:p>
        </p:txBody>
      </p:sp>
      <p:sp>
        <p:nvSpPr>
          <p:cNvPr id="19" name="Slide Number Placeholder 5"/>
          <p:cNvSpPr>
            <a:spLocks noGrp="1"/>
          </p:cNvSpPr>
          <p:nvPr>
            <p:ph type="sldNum" sz="quarter" idx="4"/>
          </p:nvPr>
        </p:nvSpPr>
        <p:spPr>
          <a:xfrm>
            <a:off x="8318809" y="5296958"/>
            <a:ext cx="724830" cy="304271"/>
          </a:xfrm>
          <a:prstGeom prst="rect">
            <a:avLst/>
          </a:prstGeom>
        </p:spPr>
        <p:txBody>
          <a:bodyPr/>
          <a:lstStyle>
            <a:lvl1pPr algn="r">
              <a:defRPr sz="1200">
                <a:solidFill>
                  <a:schemeClr val="tx1">
                    <a:lumMod val="75000"/>
                    <a:lumOff val="25000"/>
                  </a:schemeClr>
                </a:solidFill>
              </a:defRPr>
            </a:lvl1pPr>
          </a:lstStyle>
          <a:p>
            <a:fld id="{0BDCAD25-6A88-8A4D-AD9E-EABF89AAB71D}" type="slidenum">
              <a:rPr lang="en-AU" smtClean="0"/>
              <a:pPr/>
              <a:t>‹#›</a:t>
            </a:fld>
            <a:endParaRPr lang="en-AU"/>
          </a:p>
        </p:txBody>
      </p:sp>
    </p:spTree>
    <p:extLst>
      <p:ext uri="{BB962C8B-B14F-4D97-AF65-F5344CB8AC3E}">
        <p14:creationId xmlns:p14="http://schemas.microsoft.com/office/powerpoint/2010/main" val="119353336"/>
      </p:ext>
    </p:extLst>
  </p:cSld>
  <p:clrMap bg1="lt1" tx1="dk1" bg2="lt2" tx2="dk2" accent1="accent1" accent2="accent2" accent3="accent3" accent4="accent4" accent5="accent5" accent6="accent6" hlink="hlink" folHlink="folHlink"/>
  <p:sldLayoutIdLst>
    <p:sldLayoutId id="2147483697"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p:txStyles>
    <p:titleStyle>
      <a:lvl1pPr algn="l" defTabSz="685800" rtl="0" eaLnBrk="1" latinLnBrk="0" hangingPunct="1">
        <a:lnSpc>
          <a:spcPct val="90000"/>
        </a:lnSpc>
        <a:spcBef>
          <a:spcPct val="0"/>
        </a:spcBef>
        <a:buNone/>
        <a:defRPr sz="3300" kern="1200">
          <a:solidFill>
            <a:srgbClr val="1F96D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8257" y="2522528"/>
            <a:ext cx="918051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4847" y="489858"/>
            <a:ext cx="5042934" cy="1141103"/>
          </a:xfrm>
          <a:prstGeom prst="rect">
            <a:avLst/>
          </a:prstGeom>
        </p:spPr>
      </p:pic>
      <p:sp>
        <p:nvSpPr>
          <p:cNvPr id="4" name="Title 1"/>
          <p:cNvSpPr txBox="1">
            <a:spLocks/>
          </p:cNvSpPr>
          <p:nvPr/>
        </p:nvSpPr>
        <p:spPr>
          <a:xfrm>
            <a:off x="1626786" y="1868856"/>
            <a:ext cx="5839057" cy="653672"/>
          </a:xfrm>
          <a:prstGeom prst="rect">
            <a:avLst/>
          </a:prstGeom>
        </p:spPr>
        <p:txBody>
          <a:bodyPr>
            <a:noAutofit/>
          </a:bodyPr>
          <a:lstStyle>
            <a:lvl1pPr algn="l" defTabSz="685800" rtl="0" eaLnBrk="1" latinLnBrk="0" hangingPunct="1">
              <a:lnSpc>
                <a:spcPct val="90000"/>
              </a:lnSpc>
              <a:spcBef>
                <a:spcPct val="0"/>
              </a:spcBef>
              <a:buNone/>
              <a:defRPr sz="3300" kern="1200">
                <a:solidFill>
                  <a:srgbClr val="1F96D1"/>
                </a:solidFill>
                <a:latin typeface="+mj-lt"/>
                <a:ea typeface="+mj-ea"/>
                <a:cs typeface="+mj-cs"/>
              </a:defRPr>
            </a:lvl1pPr>
          </a:lstStyle>
          <a:p>
            <a:pPr algn="ctr"/>
            <a:r>
              <a:rPr lang="en-GB" altLang="en-US" sz="2000" b="1"/>
              <a:t>SupaVac SV60/SV60V/SV110 Maintenance Training</a:t>
            </a:r>
            <a:endParaRPr lang="en-AU" sz="2000" dirty="0"/>
          </a:p>
        </p:txBody>
      </p:sp>
    </p:spTree>
    <p:extLst>
      <p:ext uri="{BB962C8B-B14F-4D97-AF65-F5344CB8AC3E}">
        <p14:creationId xmlns:p14="http://schemas.microsoft.com/office/powerpoint/2010/main" val="15757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3948113" cy="822002"/>
          </a:xfrm>
        </p:spPr>
        <p:txBody>
          <a:bodyPr>
            <a:normAutofit fontScale="90000"/>
          </a:bodyPr>
          <a:lstStyle/>
          <a:p>
            <a:r>
              <a:rPr lang="en-AU" dirty="0"/>
              <a:t>SupaVac Pump Control Components</a:t>
            </a:r>
          </a:p>
        </p:txBody>
      </p:sp>
      <p:sp>
        <p:nvSpPr>
          <p:cNvPr id="3" name="Content Placeholder 2"/>
          <p:cNvSpPr>
            <a:spLocks noGrp="1"/>
          </p:cNvSpPr>
          <p:nvPr>
            <p:ph sz="half" idx="1"/>
          </p:nvPr>
        </p:nvSpPr>
        <p:spPr>
          <a:xfrm>
            <a:off x="439080" y="1521354"/>
            <a:ext cx="3886200" cy="3418636"/>
          </a:xfrm>
        </p:spPr>
        <p:txBody>
          <a:bodyPr>
            <a:normAutofit fontScale="47500" lnSpcReduction="20000"/>
          </a:bodyPr>
          <a:lstStyle/>
          <a:p>
            <a:pPr marL="0" indent="0">
              <a:lnSpc>
                <a:spcPct val="120000"/>
              </a:lnSpc>
              <a:spcBef>
                <a:spcPts val="600"/>
              </a:spcBef>
              <a:spcAft>
                <a:spcPts val="600"/>
              </a:spcAft>
              <a:buNone/>
            </a:pPr>
            <a:r>
              <a:rPr lang="en-AU" altLang="en-US" sz="2400" dirty="0"/>
              <a:t>All SupaVac solids pumps feature the same basic control components. </a:t>
            </a:r>
          </a:p>
          <a:p>
            <a:pPr>
              <a:lnSpc>
                <a:spcPct val="120000"/>
              </a:lnSpc>
              <a:spcBef>
                <a:spcPts val="600"/>
              </a:spcBef>
              <a:spcAft>
                <a:spcPts val="600"/>
              </a:spcAft>
            </a:pPr>
            <a:r>
              <a:rPr lang="en-AU" altLang="en-US" sz="2400" dirty="0"/>
              <a:t>0-30 second load timers </a:t>
            </a:r>
          </a:p>
          <a:p>
            <a:pPr>
              <a:lnSpc>
                <a:spcPct val="120000"/>
              </a:lnSpc>
              <a:spcBef>
                <a:spcPts val="600"/>
              </a:spcBef>
              <a:spcAft>
                <a:spcPts val="600"/>
              </a:spcAft>
            </a:pPr>
            <a:r>
              <a:rPr lang="en-AU" altLang="en-US" sz="2400" dirty="0"/>
              <a:t>0-30 second discharge timer </a:t>
            </a:r>
          </a:p>
          <a:p>
            <a:pPr>
              <a:lnSpc>
                <a:spcPct val="120000"/>
              </a:lnSpc>
              <a:spcBef>
                <a:spcPts val="600"/>
              </a:spcBef>
              <a:spcAft>
                <a:spcPts val="600"/>
              </a:spcAft>
            </a:pPr>
            <a:r>
              <a:rPr lang="en-AU" altLang="en-US" sz="2400" dirty="0"/>
              <a:t>timer filter/lubricator unit</a:t>
            </a:r>
          </a:p>
          <a:p>
            <a:pPr>
              <a:lnSpc>
                <a:spcPct val="120000"/>
              </a:lnSpc>
              <a:spcBef>
                <a:spcPts val="600"/>
              </a:spcBef>
              <a:spcAft>
                <a:spcPts val="600"/>
              </a:spcAft>
            </a:pPr>
            <a:r>
              <a:rPr lang="en-AU" altLang="en-US" sz="2400" dirty="0"/>
              <a:t>air actuated spring return control solenoids valves</a:t>
            </a:r>
          </a:p>
          <a:p>
            <a:pPr>
              <a:lnSpc>
                <a:spcPct val="120000"/>
              </a:lnSpc>
              <a:spcBef>
                <a:spcPts val="600"/>
              </a:spcBef>
              <a:spcAft>
                <a:spcPts val="600"/>
              </a:spcAft>
            </a:pPr>
            <a:r>
              <a:rPr lang="en-AU" altLang="en-US" sz="2400" dirty="0"/>
              <a:t>air actuated globe valve</a:t>
            </a:r>
          </a:p>
          <a:p>
            <a:pPr>
              <a:lnSpc>
                <a:spcPct val="120000"/>
              </a:lnSpc>
              <a:spcBef>
                <a:spcPts val="600"/>
              </a:spcBef>
              <a:spcAft>
                <a:spcPts val="600"/>
              </a:spcAft>
            </a:pPr>
            <a:r>
              <a:rPr lang="en-AU" altLang="en-US" sz="2400" dirty="0"/>
              <a:t>air actuated ball valve</a:t>
            </a:r>
          </a:p>
          <a:p>
            <a:pPr>
              <a:lnSpc>
                <a:spcPct val="120000"/>
              </a:lnSpc>
              <a:spcBef>
                <a:spcPts val="600"/>
              </a:spcBef>
              <a:spcAft>
                <a:spcPts val="600"/>
              </a:spcAft>
            </a:pPr>
            <a:r>
              <a:rPr lang="en-AU" altLang="en-US" sz="2400" dirty="0"/>
              <a:t>micro switches</a:t>
            </a:r>
          </a:p>
          <a:p>
            <a:pPr>
              <a:lnSpc>
                <a:spcPct val="120000"/>
              </a:lnSpc>
              <a:spcBef>
                <a:spcPts val="600"/>
              </a:spcBef>
              <a:spcAft>
                <a:spcPts val="600"/>
              </a:spcAft>
            </a:pPr>
            <a:r>
              <a:rPr lang="en-AU" altLang="en-US" sz="2400" dirty="0"/>
              <a:t>timer block</a:t>
            </a:r>
          </a:p>
          <a:p>
            <a:pPr>
              <a:lnSpc>
                <a:spcPct val="120000"/>
              </a:lnSpc>
              <a:spcBef>
                <a:spcPts val="600"/>
              </a:spcBef>
              <a:spcAft>
                <a:spcPts val="600"/>
              </a:spcAft>
            </a:pPr>
            <a:r>
              <a:rPr lang="en-AU" altLang="en-US" sz="2400" dirty="0"/>
              <a:t>OR switches</a:t>
            </a:r>
          </a:p>
        </p:txBody>
      </p:sp>
      <p:pic>
        <p:nvPicPr>
          <p:cNvPr id="5" name="Picture 9" descr="P101006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6313" y="782328"/>
            <a:ext cx="3589337"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p:cNvSpPr>
            <a:spLocks noChangeArrowheads="1"/>
          </p:cNvSpPr>
          <p:nvPr/>
        </p:nvSpPr>
        <p:spPr bwMode="auto">
          <a:xfrm>
            <a:off x="4929188" y="3354078"/>
            <a:ext cx="1079500" cy="1000125"/>
          </a:xfrm>
          <a:prstGeom prst="wedgeRectCallout">
            <a:avLst>
              <a:gd name="adj1" fmla="val 117685"/>
              <a:gd name="adj2" fmla="val -45653"/>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Air actuated spring return control solenoid valve</a:t>
            </a:r>
          </a:p>
        </p:txBody>
      </p:sp>
      <p:sp>
        <p:nvSpPr>
          <p:cNvPr id="7" name="AutoShape 7"/>
          <p:cNvSpPr>
            <a:spLocks noChangeArrowheads="1"/>
          </p:cNvSpPr>
          <p:nvPr/>
        </p:nvSpPr>
        <p:spPr bwMode="auto">
          <a:xfrm>
            <a:off x="7000875" y="2925453"/>
            <a:ext cx="1441450" cy="431800"/>
          </a:xfrm>
          <a:prstGeom prst="wedgeRectCallout">
            <a:avLst>
              <a:gd name="adj1" fmla="val -50060"/>
              <a:gd name="adj2" fmla="val 126079"/>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Timer controls</a:t>
            </a:r>
          </a:p>
          <a:p>
            <a:pPr algn="ctr" eaLnBrk="1" hangingPunct="1">
              <a:spcBef>
                <a:spcPct val="0"/>
              </a:spcBef>
              <a:buFontTx/>
              <a:buNone/>
            </a:pPr>
            <a:r>
              <a:rPr lang="en-AU" altLang="en-US" sz="1000" dirty="0">
                <a:solidFill>
                  <a:schemeClr val="bg1"/>
                </a:solidFill>
              </a:rPr>
              <a:t>Load/discharge</a:t>
            </a:r>
          </a:p>
        </p:txBody>
      </p:sp>
      <p:sp>
        <p:nvSpPr>
          <p:cNvPr id="8" name="AutoShape 9"/>
          <p:cNvSpPr>
            <a:spLocks noChangeArrowheads="1"/>
          </p:cNvSpPr>
          <p:nvPr/>
        </p:nvSpPr>
        <p:spPr bwMode="auto">
          <a:xfrm>
            <a:off x="7143750" y="3925578"/>
            <a:ext cx="1643063" cy="500062"/>
          </a:xfrm>
          <a:prstGeom prst="wedgeRectCallout">
            <a:avLst>
              <a:gd name="adj1" fmla="val -68005"/>
              <a:gd name="adj2" fmla="val -45713"/>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Timer filter/lubricator unit</a:t>
            </a:r>
          </a:p>
        </p:txBody>
      </p:sp>
      <p:sp>
        <p:nvSpPr>
          <p:cNvPr id="9" name="AutoShape 7"/>
          <p:cNvSpPr>
            <a:spLocks noChangeArrowheads="1"/>
          </p:cNvSpPr>
          <p:nvPr/>
        </p:nvSpPr>
        <p:spPr bwMode="auto">
          <a:xfrm>
            <a:off x="7072313" y="1782453"/>
            <a:ext cx="1441450" cy="431800"/>
          </a:xfrm>
          <a:prstGeom prst="wedgeRectCallout">
            <a:avLst>
              <a:gd name="adj1" fmla="val -50060"/>
              <a:gd name="adj2" fmla="val 126079"/>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000" dirty="0">
                <a:solidFill>
                  <a:schemeClr val="bg1"/>
                </a:solidFill>
              </a:rPr>
              <a:t>Air actuated globe valve</a:t>
            </a:r>
          </a:p>
        </p:txBody>
      </p:sp>
      <p:sp>
        <p:nvSpPr>
          <p:cNvPr id="10" name="AutoShape 7"/>
          <p:cNvSpPr>
            <a:spLocks noChangeArrowheads="1"/>
          </p:cNvSpPr>
          <p:nvPr/>
        </p:nvSpPr>
        <p:spPr bwMode="auto">
          <a:xfrm>
            <a:off x="7143750" y="4782828"/>
            <a:ext cx="1441450" cy="431800"/>
          </a:xfrm>
          <a:prstGeom prst="wedgeRectCallout">
            <a:avLst>
              <a:gd name="adj1" fmla="val -72398"/>
              <a:gd name="adj2" fmla="val -91653"/>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000" dirty="0">
                <a:solidFill>
                  <a:schemeClr val="bg1"/>
                </a:solidFill>
              </a:rPr>
              <a:t>Air actuated ball valve</a:t>
            </a:r>
          </a:p>
        </p:txBody>
      </p:sp>
      <p:sp>
        <p:nvSpPr>
          <p:cNvPr id="16" name="Date Placeholder 15"/>
          <p:cNvSpPr>
            <a:spLocks noGrp="1"/>
          </p:cNvSpPr>
          <p:nvPr>
            <p:ph type="dt" sz="half" idx="10"/>
          </p:nvPr>
        </p:nvSpPr>
        <p:spPr/>
        <p:txBody>
          <a:bodyPr/>
          <a:lstStyle/>
          <a:p>
            <a:r>
              <a:rPr lang="en-AU"/>
              <a:t>V10119</a:t>
            </a:r>
            <a:endParaRPr lang="en-AU" dirty="0"/>
          </a:p>
        </p:txBody>
      </p:sp>
      <p:sp>
        <p:nvSpPr>
          <p:cNvPr id="17" name="Slide Number Placeholder 16"/>
          <p:cNvSpPr>
            <a:spLocks noGrp="1"/>
          </p:cNvSpPr>
          <p:nvPr>
            <p:ph type="sldNum" sz="quarter" idx="12"/>
          </p:nvPr>
        </p:nvSpPr>
        <p:spPr/>
        <p:txBody>
          <a:bodyPr/>
          <a:lstStyle/>
          <a:p>
            <a:fld id="{0BDCAD25-6A88-8A4D-AD9E-EABF89AAB71D}" type="slidenum">
              <a:rPr lang="en-AU" smtClean="0"/>
              <a:pPr/>
              <a:t>10</a:t>
            </a:fld>
            <a:endParaRPr lang="en-AU"/>
          </a:p>
        </p:txBody>
      </p:sp>
    </p:spTree>
    <p:extLst>
      <p:ext uri="{BB962C8B-B14F-4D97-AF65-F5344CB8AC3E}">
        <p14:creationId xmlns:p14="http://schemas.microsoft.com/office/powerpoint/2010/main" val="54580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Filter / Lubricator Unit</a:t>
            </a:r>
          </a:p>
        </p:txBody>
      </p:sp>
      <p:sp>
        <p:nvSpPr>
          <p:cNvPr id="3" name="Content Placeholder 2"/>
          <p:cNvSpPr>
            <a:spLocks noGrp="1"/>
          </p:cNvSpPr>
          <p:nvPr>
            <p:ph sz="half" idx="1"/>
          </p:nvPr>
        </p:nvSpPr>
        <p:spPr>
          <a:xfrm>
            <a:off x="403342" y="1432144"/>
            <a:ext cx="3622248" cy="3626115"/>
          </a:xfrm>
        </p:spPr>
        <p:txBody>
          <a:bodyPr>
            <a:normAutofit fontScale="62500" lnSpcReduction="20000"/>
          </a:bodyPr>
          <a:lstStyle/>
          <a:p>
            <a:pPr>
              <a:lnSpc>
                <a:spcPct val="120000"/>
              </a:lnSpc>
            </a:pPr>
            <a:r>
              <a:rPr lang="en-AU" altLang="en-US" sz="2400" dirty="0"/>
              <a:t>It is critical to ensure the water trap or air dryer facility (if fitted) on the compressor are operating correctly. High volumes of condensation through the lines may result in SupaVac pump control issues.</a:t>
            </a:r>
          </a:p>
          <a:p>
            <a:pPr>
              <a:lnSpc>
                <a:spcPct val="120000"/>
              </a:lnSpc>
            </a:pPr>
            <a:r>
              <a:rPr lang="en-AU" altLang="en-US" sz="2400" dirty="0"/>
              <a:t>It is recommended practice to drain all filters and renew the oil in the lubricators at the end of the operation, if the unit is to stand for a period. Water remaining in the air system will move through the controls via convection, this may result in start up issues bought on</a:t>
            </a:r>
            <a:r>
              <a:rPr lang="en-AU" altLang="en-US" sz="1600" dirty="0"/>
              <a:t> </a:t>
            </a:r>
            <a:r>
              <a:rPr lang="en-AU" altLang="en-US" sz="2400" dirty="0"/>
              <a:t>by calcification. </a:t>
            </a:r>
          </a:p>
          <a:p>
            <a:pPr>
              <a:lnSpc>
                <a:spcPct val="120000"/>
              </a:lnSpc>
            </a:pPr>
            <a:endParaRPr lang="en-AU" dirty="0"/>
          </a:p>
        </p:txBody>
      </p:sp>
      <p:pic>
        <p:nvPicPr>
          <p:cNvPr id="5" name="Picture 13" descr="C:\Supavac\SV110 Photos\Copy of P1010068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9717" y="957943"/>
            <a:ext cx="3221037"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7"/>
          <p:cNvSpPr>
            <a:spLocks noChangeArrowheads="1"/>
          </p:cNvSpPr>
          <p:nvPr/>
        </p:nvSpPr>
        <p:spPr bwMode="auto">
          <a:xfrm>
            <a:off x="7377926" y="2812937"/>
            <a:ext cx="1655763" cy="1643062"/>
          </a:xfrm>
          <a:prstGeom prst="wedgeRectCallout">
            <a:avLst>
              <a:gd name="adj1" fmla="val -102468"/>
              <a:gd name="adj2" fmla="val 34255"/>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Oil Lubricators act to displace moisture ONLY </a:t>
            </a:r>
          </a:p>
          <a:p>
            <a:pPr eaLnBrk="1" hangingPunct="1">
              <a:spcBef>
                <a:spcPct val="0"/>
              </a:spcBef>
              <a:buFontTx/>
              <a:buNone/>
            </a:pPr>
            <a:r>
              <a:rPr lang="en-AU" altLang="en-US" sz="1000" dirty="0">
                <a:solidFill>
                  <a:schemeClr val="bg1"/>
                </a:solidFill>
              </a:rPr>
              <a:t>The pneumatic system is a dry system. Feed rate should be set to a minimum. Oil to be renewed on a “When Required” basis with Shell </a:t>
            </a:r>
            <a:r>
              <a:rPr lang="en-AU" altLang="en-US" sz="1000" dirty="0" err="1">
                <a:solidFill>
                  <a:schemeClr val="bg1"/>
                </a:solidFill>
              </a:rPr>
              <a:t>Tellus</a:t>
            </a:r>
            <a:r>
              <a:rPr lang="en-AU" altLang="en-US" sz="1000" dirty="0">
                <a:solidFill>
                  <a:schemeClr val="bg1"/>
                </a:solidFill>
              </a:rPr>
              <a:t> 20 or similar light grade.</a:t>
            </a:r>
          </a:p>
          <a:p>
            <a:pPr eaLnBrk="1" hangingPunct="1">
              <a:spcBef>
                <a:spcPct val="0"/>
              </a:spcBef>
              <a:buFontTx/>
              <a:buNone/>
            </a:pPr>
            <a:r>
              <a:rPr lang="en-AU" altLang="en-US" sz="1000" dirty="0">
                <a:solidFill>
                  <a:schemeClr val="bg1"/>
                </a:solidFill>
              </a:rPr>
              <a:t> </a:t>
            </a:r>
          </a:p>
        </p:txBody>
      </p:sp>
      <p:sp>
        <p:nvSpPr>
          <p:cNvPr id="7" name="AutoShape 18"/>
          <p:cNvSpPr>
            <a:spLocks noChangeArrowheads="1"/>
          </p:cNvSpPr>
          <p:nvPr/>
        </p:nvSpPr>
        <p:spPr bwMode="auto">
          <a:xfrm>
            <a:off x="3016367" y="4455999"/>
            <a:ext cx="1273175" cy="719137"/>
          </a:xfrm>
          <a:prstGeom prst="wedgeRectCallout">
            <a:avLst>
              <a:gd name="adj1" fmla="val 163333"/>
              <a:gd name="adj2" fmla="val -122635"/>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Filter elements must be replaced on a regular basis. </a:t>
            </a:r>
          </a:p>
        </p:txBody>
      </p:sp>
      <p:sp>
        <p:nvSpPr>
          <p:cNvPr id="8" name="AutoShape 20"/>
          <p:cNvSpPr>
            <a:spLocks noChangeArrowheads="1"/>
          </p:cNvSpPr>
          <p:nvPr/>
        </p:nvSpPr>
        <p:spPr bwMode="auto">
          <a:xfrm>
            <a:off x="4776904" y="4815568"/>
            <a:ext cx="2376488" cy="825500"/>
          </a:xfrm>
          <a:prstGeom prst="wedgeRectCallout">
            <a:avLst>
              <a:gd name="adj1" fmla="val -2801"/>
              <a:gd name="adj2" fmla="val -9755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Ensure Auto Drain function is working adequately, if no replace.</a:t>
            </a:r>
          </a:p>
          <a:p>
            <a:pPr eaLnBrk="1" hangingPunct="1">
              <a:spcBef>
                <a:spcPct val="0"/>
              </a:spcBef>
              <a:buFontTx/>
              <a:buNone/>
            </a:pPr>
            <a:r>
              <a:rPr lang="en-AU" altLang="en-US" sz="1000" dirty="0">
                <a:solidFill>
                  <a:schemeClr val="bg1"/>
                </a:solidFill>
              </a:rPr>
              <a:t>If no replacement available, crack fitting to allow manual drain whilst operating.</a:t>
            </a:r>
          </a:p>
        </p:txBody>
      </p:sp>
      <p:sp>
        <p:nvSpPr>
          <p:cNvPr id="15" name="Date Placeholder 14"/>
          <p:cNvSpPr>
            <a:spLocks noGrp="1"/>
          </p:cNvSpPr>
          <p:nvPr>
            <p:ph type="dt" sz="half" idx="10"/>
          </p:nvPr>
        </p:nvSpPr>
        <p:spPr/>
        <p:txBody>
          <a:bodyPr/>
          <a:lstStyle/>
          <a:p>
            <a:r>
              <a:rPr lang="en-AU"/>
              <a:t>V10119</a:t>
            </a:r>
            <a:endParaRPr lang="en-AU" dirty="0"/>
          </a:p>
        </p:txBody>
      </p:sp>
      <p:sp>
        <p:nvSpPr>
          <p:cNvPr id="16" name="Slide Number Placeholder 15"/>
          <p:cNvSpPr>
            <a:spLocks noGrp="1"/>
          </p:cNvSpPr>
          <p:nvPr>
            <p:ph type="sldNum" sz="quarter" idx="12"/>
          </p:nvPr>
        </p:nvSpPr>
        <p:spPr/>
        <p:txBody>
          <a:bodyPr/>
          <a:lstStyle/>
          <a:p>
            <a:fld id="{0BDCAD25-6A88-8A4D-AD9E-EABF89AAB71D}" type="slidenum">
              <a:rPr lang="en-AU" smtClean="0"/>
              <a:pPr/>
              <a:t>11</a:t>
            </a:fld>
            <a:endParaRPr lang="en-AU"/>
          </a:p>
        </p:txBody>
      </p:sp>
    </p:spTree>
    <p:extLst>
      <p:ext uri="{BB962C8B-B14F-4D97-AF65-F5344CB8AC3E}">
        <p14:creationId xmlns:p14="http://schemas.microsoft.com/office/powerpoint/2010/main" val="23450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Air Supply / Control Valves</a:t>
            </a:r>
          </a:p>
        </p:txBody>
      </p:sp>
      <p:sp>
        <p:nvSpPr>
          <p:cNvPr id="6" name="Content Placeholder 5"/>
          <p:cNvSpPr>
            <a:spLocks noGrp="1"/>
          </p:cNvSpPr>
          <p:nvPr>
            <p:ph idx="1"/>
          </p:nvPr>
        </p:nvSpPr>
        <p:spPr>
          <a:xfrm>
            <a:off x="423746" y="1053262"/>
            <a:ext cx="3802566" cy="3982698"/>
          </a:xfrm>
        </p:spPr>
        <p:txBody>
          <a:bodyPr>
            <a:noAutofit/>
          </a:bodyPr>
          <a:lstStyle/>
          <a:p>
            <a:pPr marL="0" indent="0">
              <a:lnSpc>
                <a:spcPct val="120000"/>
              </a:lnSpc>
              <a:spcBef>
                <a:spcPts val="300"/>
              </a:spcBef>
              <a:spcAft>
                <a:spcPts val="300"/>
              </a:spcAft>
              <a:buNone/>
            </a:pPr>
            <a:r>
              <a:rPr lang="en-AU" altLang="en-US" sz="1200" dirty="0"/>
              <a:t>SupaVac uses two types of valves for air control, both are air actuated open, spring return closed.</a:t>
            </a:r>
          </a:p>
          <a:p>
            <a:pPr marL="0" indent="0">
              <a:lnSpc>
                <a:spcPct val="120000"/>
              </a:lnSpc>
              <a:spcBef>
                <a:spcPts val="300"/>
              </a:spcBef>
              <a:spcAft>
                <a:spcPts val="300"/>
              </a:spcAft>
              <a:buNone/>
            </a:pPr>
            <a:r>
              <a:rPr lang="en-AU" altLang="en-US" sz="1200" b="1" dirty="0"/>
              <a:t>Globe Valve</a:t>
            </a:r>
            <a:br>
              <a:rPr lang="en-AU" altLang="en-US" sz="1200" dirty="0"/>
            </a:br>
            <a:r>
              <a:rPr lang="en-AU" altLang="en-US" sz="1200" dirty="0"/>
              <a:t>The first is a Globe Valve, a simple piston configuration which has a single “o” ring on the piston and two “o” rings on the s/steel shaft. Air is ported into the base raising the seat (movement can be confirmed via the Indicator pin) which allows air to flow. When the air is removed the compression spring forces the seat closed, halting flow. This valve has been found to work under extremely poor conditions.  </a:t>
            </a:r>
          </a:p>
          <a:p>
            <a:pPr marL="0" indent="0">
              <a:lnSpc>
                <a:spcPct val="120000"/>
              </a:lnSpc>
              <a:spcBef>
                <a:spcPts val="300"/>
              </a:spcBef>
              <a:spcAft>
                <a:spcPts val="300"/>
              </a:spcAft>
              <a:buNone/>
            </a:pPr>
            <a:r>
              <a:rPr lang="en-AU" altLang="en-US" sz="1200" b="1" dirty="0"/>
              <a:t>Rotary Ball Valve</a:t>
            </a:r>
            <a:br>
              <a:rPr lang="en-AU" altLang="en-US" sz="1200" dirty="0"/>
            </a:br>
            <a:r>
              <a:rPr lang="en-AU" altLang="en-US" sz="1200" dirty="0"/>
              <a:t>The Rotary Ball Valve features a simple sliding piston which with air on, through a keyway, rotates a ball valve to the open, with air removed a compression spring closes the valve. This can be visually confirmed via the Indicator Arrow.   </a:t>
            </a:r>
          </a:p>
        </p:txBody>
      </p:sp>
      <p:pic>
        <p:nvPicPr>
          <p:cNvPr id="8" name="Picture 26" descr="P101000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11447" y="1697718"/>
            <a:ext cx="225583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Supavac\SV110 Photos\P101007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55609" y="1697718"/>
            <a:ext cx="194151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2"/>
          <p:cNvSpPr>
            <a:spLocks noChangeArrowheads="1"/>
          </p:cNvSpPr>
          <p:nvPr/>
        </p:nvSpPr>
        <p:spPr bwMode="auto">
          <a:xfrm>
            <a:off x="7584572" y="957943"/>
            <a:ext cx="1057275" cy="720725"/>
          </a:xfrm>
          <a:prstGeom prst="wedgeRectCallout">
            <a:avLst>
              <a:gd name="adj1" fmla="val -7708"/>
              <a:gd name="adj2" fmla="val 16730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Globe Valve</a:t>
            </a:r>
          </a:p>
          <a:p>
            <a:pPr eaLnBrk="1" hangingPunct="1">
              <a:spcBef>
                <a:spcPct val="0"/>
              </a:spcBef>
              <a:buFontTx/>
              <a:buNone/>
            </a:pPr>
            <a:r>
              <a:rPr lang="en-AU" altLang="en-US" sz="1000" dirty="0">
                <a:solidFill>
                  <a:schemeClr val="bg1"/>
                </a:solidFill>
              </a:rPr>
              <a:t>Part No. SV433</a:t>
            </a:r>
          </a:p>
          <a:p>
            <a:pPr eaLnBrk="1" hangingPunct="1">
              <a:spcBef>
                <a:spcPct val="0"/>
              </a:spcBef>
              <a:buFontTx/>
              <a:buNone/>
            </a:pPr>
            <a:r>
              <a:rPr lang="en-AU" altLang="en-US" sz="1000" dirty="0">
                <a:solidFill>
                  <a:schemeClr val="bg1"/>
                </a:solidFill>
              </a:rPr>
              <a:t> Indicator pin</a:t>
            </a:r>
          </a:p>
        </p:txBody>
      </p:sp>
      <p:sp>
        <p:nvSpPr>
          <p:cNvPr id="11" name="AutoShape 33"/>
          <p:cNvSpPr>
            <a:spLocks noChangeArrowheads="1"/>
          </p:cNvSpPr>
          <p:nvPr/>
        </p:nvSpPr>
        <p:spPr bwMode="auto">
          <a:xfrm>
            <a:off x="5509709" y="4175806"/>
            <a:ext cx="1130300" cy="865187"/>
          </a:xfrm>
          <a:prstGeom prst="wedgeRectCallout">
            <a:avLst>
              <a:gd name="adj1" fmla="val -51245"/>
              <a:gd name="adj2" fmla="val -190773"/>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Rotary ball</a:t>
            </a:r>
          </a:p>
          <a:p>
            <a:pPr eaLnBrk="1" hangingPunct="1">
              <a:spcBef>
                <a:spcPct val="0"/>
              </a:spcBef>
              <a:buFontTx/>
              <a:buNone/>
            </a:pPr>
            <a:r>
              <a:rPr lang="en-AU" altLang="en-US" sz="1000">
                <a:solidFill>
                  <a:schemeClr val="bg1"/>
                </a:solidFill>
              </a:rPr>
              <a:t>Valve</a:t>
            </a:r>
          </a:p>
          <a:p>
            <a:pPr eaLnBrk="1" hangingPunct="1">
              <a:spcBef>
                <a:spcPct val="0"/>
              </a:spcBef>
              <a:buFontTx/>
              <a:buNone/>
            </a:pPr>
            <a:r>
              <a:rPr lang="en-AU" altLang="en-US" sz="1000">
                <a:solidFill>
                  <a:schemeClr val="bg1"/>
                </a:solidFill>
              </a:rPr>
              <a:t>Part No. SV616</a:t>
            </a:r>
          </a:p>
          <a:p>
            <a:pPr eaLnBrk="1" hangingPunct="1">
              <a:spcBef>
                <a:spcPct val="0"/>
              </a:spcBef>
              <a:buFontTx/>
              <a:buNone/>
            </a:pPr>
            <a:r>
              <a:rPr lang="en-AU" altLang="en-US" sz="1000">
                <a:solidFill>
                  <a:schemeClr val="bg1"/>
                </a:solidFill>
              </a:rPr>
              <a:t> Indicator Arrow</a:t>
            </a:r>
          </a:p>
        </p:txBody>
      </p:sp>
      <p:sp>
        <p:nvSpPr>
          <p:cNvPr id="12" name="Text Box 37"/>
          <p:cNvSpPr txBox="1">
            <a:spLocks noChangeArrowheads="1"/>
          </p:cNvSpPr>
          <p:nvPr/>
        </p:nvSpPr>
        <p:spPr bwMode="auto">
          <a:xfrm>
            <a:off x="501805" y="5160171"/>
            <a:ext cx="64779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200" b="1" dirty="0">
                <a:solidFill>
                  <a:srgbClr val="FF0000"/>
                </a:solidFill>
              </a:rPr>
              <a:t>Warning:</a:t>
            </a:r>
            <a:r>
              <a:rPr lang="en-AU" altLang="en-US" sz="1000" dirty="0"/>
              <a:t> Spring compression on both valves is pre determined, running the system at pressures HIGHER than those recommended by SupaVac can cause valve function issues. </a:t>
            </a:r>
          </a:p>
        </p:txBody>
      </p:sp>
      <p:sp>
        <p:nvSpPr>
          <p:cNvPr id="13" name="AutoShape 38"/>
          <p:cNvSpPr>
            <a:spLocks noChangeArrowheads="1"/>
          </p:cNvSpPr>
          <p:nvPr/>
        </p:nvSpPr>
        <p:spPr bwMode="auto">
          <a:xfrm>
            <a:off x="4427034" y="4185331"/>
            <a:ext cx="914400" cy="792162"/>
          </a:xfrm>
          <a:prstGeom prst="wedgeRectCallout">
            <a:avLst>
              <a:gd name="adj1" fmla="val 43014"/>
              <a:gd name="adj2" fmla="val -247282"/>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Valve air supply line and push fitting.</a:t>
            </a:r>
          </a:p>
        </p:txBody>
      </p:sp>
      <p:sp>
        <p:nvSpPr>
          <p:cNvPr id="14" name="AutoShape 39"/>
          <p:cNvSpPr>
            <a:spLocks noChangeArrowheads="1"/>
          </p:cNvSpPr>
          <p:nvPr/>
        </p:nvSpPr>
        <p:spPr bwMode="auto">
          <a:xfrm>
            <a:off x="4455609" y="997631"/>
            <a:ext cx="1441450" cy="681037"/>
          </a:xfrm>
          <a:prstGeom prst="wedgeRectCallout">
            <a:avLst>
              <a:gd name="adj1" fmla="val 13491"/>
              <a:gd name="adj2" fmla="val 193065"/>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Valve Actuator Silencer’s</a:t>
            </a:r>
          </a:p>
          <a:p>
            <a:pPr eaLnBrk="1" hangingPunct="1">
              <a:spcBef>
                <a:spcPct val="0"/>
              </a:spcBef>
              <a:buFontTx/>
              <a:buNone/>
            </a:pPr>
            <a:r>
              <a:rPr lang="en-AU" altLang="en-US" sz="1000" dirty="0">
                <a:solidFill>
                  <a:schemeClr val="bg1"/>
                </a:solidFill>
              </a:rPr>
              <a:t>Part No. SV460</a:t>
            </a:r>
          </a:p>
          <a:p>
            <a:pPr eaLnBrk="1" hangingPunct="1">
              <a:spcBef>
                <a:spcPct val="0"/>
              </a:spcBef>
              <a:buFontTx/>
              <a:buNone/>
            </a:pPr>
            <a:r>
              <a:rPr lang="en-AU" altLang="en-US" sz="1000" dirty="0">
                <a:solidFill>
                  <a:schemeClr val="bg1"/>
                </a:solidFill>
              </a:rPr>
              <a:t>Must be kept clear.</a:t>
            </a:r>
          </a:p>
        </p:txBody>
      </p:sp>
      <p:sp>
        <p:nvSpPr>
          <p:cNvPr id="15" name="AutoShape 41"/>
          <p:cNvSpPr>
            <a:spLocks noChangeArrowheads="1"/>
          </p:cNvSpPr>
          <p:nvPr/>
        </p:nvSpPr>
        <p:spPr bwMode="auto">
          <a:xfrm>
            <a:off x="6871784" y="3888468"/>
            <a:ext cx="1368425" cy="720725"/>
          </a:xfrm>
          <a:prstGeom prst="wedgeRectCallout">
            <a:avLst>
              <a:gd name="adj1" fmla="val -2852"/>
              <a:gd name="adj2" fmla="val -212412"/>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Remove dust seal and unscrew cap to access spring assembly</a:t>
            </a:r>
          </a:p>
        </p:txBody>
      </p:sp>
      <p:sp>
        <p:nvSpPr>
          <p:cNvPr id="18" name="Date Placeholder 17"/>
          <p:cNvSpPr>
            <a:spLocks noGrp="1"/>
          </p:cNvSpPr>
          <p:nvPr>
            <p:ph type="dt" sz="half" idx="10"/>
          </p:nvPr>
        </p:nvSpPr>
        <p:spPr/>
        <p:txBody>
          <a:bodyPr/>
          <a:lstStyle/>
          <a:p>
            <a:r>
              <a:rPr lang="en-AU"/>
              <a:t>V10119</a:t>
            </a:r>
            <a:endParaRPr lang="en-AU" dirty="0"/>
          </a:p>
        </p:txBody>
      </p:sp>
      <p:sp>
        <p:nvSpPr>
          <p:cNvPr id="19" name="Slide Number Placeholder 18"/>
          <p:cNvSpPr>
            <a:spLocks noGrp="1"/>
          </p:cNvSpPr>
          <p:nvPr>
            <p:ph type="sldNum" sz="quarter" idx="12"/>
          </p:nvPr>
        </p:nvSpPr>
        <p:spPr/>
        <p:txBody>
          <a:bodyPr/>
          <a:lstStyle/>
          <a:p>
            <a:fld id="{0BDCAD25-6A88-8A4D-AD9E-EABF89AAB71D}" type="slidenum">
              <a:rPr lang="en-AU" smtClean="0"/>
              <a:pPr/>
              <a:t>12</a:t>
            </a:fld>
            <a:endParaRPr lang="en-AU"/>
          </a:p>
        </p:txBody>
      </p:sp>
    </p:spTree>
    <p:extLst>
      <p:ext uri="{BB962C8B-B14F-4D97-AF65-F5344CB8AC3E}">
        <p14:creationId xmlns:p14="http://schemas.microsoft.com/office/powerpoint/2010/main" val="183677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ppt_x"/>
                                          </p:val>
                                        </p:tav>
                                      </p:tavLst>
                                    </p:anim>
                                    <p:anim calcmode="lin" valueType="num">
                                      <p:cBhvr additive="base">
                                        <p:cTn id="33" dur="500"/>
                                        <p:tgtEl>
                                          <p:spTgt spid="13"/>
                                        </p:tgtEl>
                                        <p:attrNameLst>
                                          <p:attrName>ppt_y</p:attrName>
                                        </p:attrNameLst>
                                      </p:cBhvr>
                                      <p:tavLst>
                                        <p:tav tm="0">
                                          <p:val>
                                            <p:strVal val="ppt_y"/>
                                          </p:val>
                                        </p:tav>
                                        <p:tav tm="100000">
                                          <p:val>
                                            <p:strVal val="1+ppt_h/2"/>
                                          </p:val>
                                        </p:tav>
                                      </p:tavLst>
                                    </p:anim>
                                    <p:set>
                                      <p:cBhvr>
                                        <p:cTn id="34" dur="1" fill="hold">
                                          <p:stCondLst>
                                            <p:cond delay="499"/>
                                          </p:stCondLst>
                                        </p:cTn>
                                        <p:tgtEl>
                                          <p:spTgt spid="13"/>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3" grpId="0" animBg="1"/>
      <p:bldP spid="13" grpId="1" animBg="1"/>
      <p:bldP spid="14" grpId="0"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Knifegate</a:t>
            </a:r>
            <a:r>
              <a:rPr lang="en-AU" dirty="0"/>
              <a:t> &amp; Actuator Components</a:t>
            </a:r>
          </a:p>
        </p:txBody>
      </p:sp>
      <p:sp>
        <p:nvSpPr>
          <p:cNvPr id="3" name="Content Placeholder 2"/>
          <p:cNvSpPr>
            <a:spLocks noGrp="1"/>
          </p:cNvSpPr>
          <p:nvPr>
            <p:ph idx="1"/>
          </p:nvPr>
        </p:nvSpPr>
        <p:spPr>
          <a:xfrm>
            <a:off x="401444" y="1164772"/>
            <a:ext cx="3869473" cy="3982698"/>
          </a:xfrm>
        </p:spPr>
        <p:txBody>
          <a:bodyPr>
            <a:noAutofit/>
          </a:bodyPr>
          <a:lstStyle/>
          <a:p>
            <a:pPr marL="0" indent="0">
              <a:lnSpc>
                <a:spcPct val="120000"/>
              </a:lnSpc>
              <a:spcBef>
                <a:spcPts val="600"/>
              </a:spcBef>
              <a:spcAft>
                <a:spcPts val="600"/>
              </a:spcAft>
              <a:buNone/>
            </a:pPr>
            <a:r>
              <a:rPr lang="en-AU" altLang="en-US" sz="1100" dirty="0"/>
              <a:t>The </a:t>
            </a:r>
            <a:r>
              <a:rPr lang="en-AU" altLang="en-US" sz="1100" dirty="0" err="1"/>
              <a:t>knifegate</a:t>
            </a:r>
            <a:r>
              <a:rPr lang="en-AU" altLang="en-US" sz="1100" dirty="0"/>
              <a:t> actuator utilises a simple piston motioned by air introduced via ¼ ports top and bottom. It contains a sealing and wiper ring, shaft seal and bush. </a:t>
            </a:r>
          </a:p>
          <a:p>
            <a:pPr marL="0" indent="0">
              <a:lnSpc>
                <a:spcPct val="120000"/>
              </a:lnSpc>
              <a:spcBef>
                <a:spcPts val="600"/>
              </a:spcBef>
              <a:spcAft>
                <a:spcPts val="600"/>
              </a:spcAft>
              <a:buNone/>
            </a:pPr>
            <a:r>
              <a:rPr lang="en-AU" altLang="en-US" sz="1100" dirty="0"/>
              <a:t>The </a:t>
            </a:r>
            <a:r>
              <a:rPr lang="en-AU" altLang="en-US" sz="1100" dirty="0" err="1"/>
              <a:t>knifegates</a:t>
            </a:r>
            <a:r>
              <a:rPr lang="en-AU" altLang="en-US" sz="1100" dirty="0"/>
              <a:t> are full face and are designed to function under both vacuum and pressure. As with any </a:t>
            </a:r>
            <a:r>
              <a:rPr lang="en-AU" altLang="en-US" sz="1100" dirty="0" err="1"/>
              <a:t>knifegate</a:t>
            </a:r>
            <a:r>
              <a:rPr lang="en-AU" altLang="en-US" sz="1100" dirty="0"/>
              <a:t> the packing box needs to be adjusted on a “as required” basis and this will depend on both the material being transferred and the duty. With the correct seal material fitted and the occasional tightening packing follower these units should give several months operation before requiring a full service.</a:t>
            </a:r>
          </a:p>
          <a:p>
            <a:pPr marL="0" indent="0">
              <a:lnSpc>
                <a:spcPct val="120000"/>
              </a:lnSpc>
              <a:spcBef>
                <a:spcPts val="600"/>
              </a:spcBef>
              <a:spcAft>
                <a:spcPts val="600"/>
              </a:spcAft>
              <a:buNone/>
            </a:pPr>
            <a:r>
              <a:rPr lang="en-AU" altLang="en-US" sz="1100" dirty="0"/>
              <a:t>The actuator’s piston seal and wiper ring can be replaced without the need to remove the entire unit, unscrewing the 4 cap nuts and removing both the cap and piston sleeve will allow easy access to these components. Under normal operating conditions the actuators are designed to carry out several million cycles.</a:t>
            </a:r>
          </a:p>
        </p:txBody>
      </p:sp>
      <p:pic>
        <p:nvPicPr>
          <p:cNvPr id="4" name="Picture 21" descr="P10100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3007" y="1741035"/>
            <a:ext cx="39925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2"/>
          <p:cNvSpPr>
            <a:spLocks noChangeArrowheads="1"/>
          </p:cNvSpPr>
          <p:nvPr/>
        </p:nvSpPr>
        <p:spPr bwMode="auto">
          <a:xfrm>
            <a:off x="6799495" y="1525135"/>
            <a:ext cx="1057275" cy="287337"/>
          </a:xfrm>
          <a:prstGeom prst="wedgeRectCallout">
            <a:avLst>
              <a:gd name="adj1" fmla="val -19218"/>
              <a:gd name="adj2" fmla="val 222375"/>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Actuator Clevis</a:t>
            </a:r>
          </a:p>
        </p:txBody>
      </p:sp>
      <p:sp>
        <p:nvSpPr>
          <p:cNvPr id="6" name="AutoShape 23"/>
          <p:cNvSpPr>
            <a:spLocks noChangeArrowheads="1"/>
          </p:cNvSpPr>
          <p:nvPr/>
        </p:nvSpPr>
        <p:spPr bwMode="auto">
          <a:xfrm>
            <a:off x="7952020" y="2749097"/>
            <a:ext cx="1057275" cy="609600"/>
          </a:xfrm>
          <a:prstGeom prst="wedgeRectCallout">
            <a:avLst>
              <a:gd name="adj1" fmla="val -131833"/>
              <a:gd name="adj2" fmla="val 11718"/>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Actuator Piston and seal kit SV481</a:t>
            </a:r>
          </a:p>
        </p:txBody>
      </p:sp>
      <p:sp>
        <p:nvSpPr>
          <p:cNvPr id="7" name="AutoShape 24"/>
          <p:cNvSpPr>
            <a:spLocks noChangeArrowheads="1"/>
          </p:cNvSpPr>
          <p:nvPr/>
        </p:nvSpPr>
        <p:spPr bwMode="auto">
          <a:xfrm>
            <a:off x="7878995" y="3685722"/>
            <a:ext cx="914400" cy="609600"/>
          </a:xfrm>
          <a:prstGeom prst="wedgeRectCallout">
            <a:avLst>
              <a:gd name="adj1" fmla="val -112676"/>
              <a:gd name="adj2" fmla="val 1565"/>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b="1">
                <a:solidFill>
                  <a:schemeClr val="bg1"/>
                </a:solidFill>
              </a:rPr>
              <a:t>Knifegate</a:t>
            </a:r>
          </a:p>
          <a:p>
            <a:pPr eaLnBrk="1" hangingPunct="1">
              <a:spcBef>
                <a:spcPct val="0"/>
              </a:spcBef>
              <a:buFontTx/>
              <a:buNone/>
            </a:pPr>
            <a:r>
              <a:rPr lang="en-AU" altLang="en-US" sz="1000">
                <a:solidFill>
                  <a:schemeClr val="bg1"/>
                </a:solidFill>
              </a:rPr>
              <a:t>316 s/steel</a:t>
            </a:r>
          </a:p>
          <a:p>
            <a:pPr eaLnBrk="1" hangingPunct="1">
              <a:spcBef>
                <a:spcPct val="0"/>
              </a:spcBef>
              <a:buFontTx/>
              <a:buNone/>
            </a:pPr>
            <a:r>
              <a:rPr lang="en-AU" altLang="en-US" sz="1000">
                <a:solidFill>
                  <a:schemeClr val="bg1"/>
                </a:solidFill>
              </a:rPr>
              <a:t>Table E/D</a:t>
            </a:r>
          </a:p>
        </p:txBody>
      </p:sp>
      <p:sp>
        <p:nvSpPr>
          <p:cNvPr id="8" name="AutoShape 25"/>
          <p:cNvSpPr>
            <a:spLocks noChangeArrowheads="1"/>
          </p:cNvSpPr>
          <p:nvPr/>
        </p:nvSpPr>
        <p:spPr bwMode="auto">
          <a:xfrm>
            <a:off x="4423007" y="4333422"/>
            <a:ext cx="914400" cy="504825"/>
          </a:xfrm>
          <a:prstGeom prst="wedgeRectCallout">
            <a:avLst>
              <a:gd name="adj1" fmla="val 78648"/>
              <a:gd name="adj2" fmla="val -31759"/>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Knifegate seal NBR </a:t>
            </a:r>
          </a:p>
        </p:txBody>
      </p:sp>
      <p:sp>
        <p:nvSpPr>
          <p:cNvPr id="9" name="AutoShape 26"/>
          <p:cNvSpPr>
            <a:spLocks noChangeArrowheads="1"/>
          </p:cNvSpPr>
          <p:nvPr/>
        </p:nvSpPr>
        <p:spPr bwMode="auto">
          <a:xfrm>
            <a:off x="4423007" y="3469822"/>
            <a:ext cx="914400" cy="609600"/>
          </a:xfrm>
          <a:prstGeom prst="wedgeRectCallout">
            <a:avLst>
              <a:gd name="adj1" fmla="val 76736"/>
              <a:gd name="adj2" fmla="val 14583"/>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err="1">
                <a:solidFill>
                  <a:schemeClr val="bg1"/>
                </a:solidFill>
              </a:rPr>
              <a:t>Knifegate</a:t>
            </a:r>
            <a:r>
              <a:rPr lang="en-AU" altLang="en-US" sz="1000" dirty="0">
                <a:solidFill>
                  <a:schemeClr val="bg1"/>
                </a:solidFill>
              </a:rPr>
              <a:t> blade box packing</a:t>
            </a:r>
          </a:p>
        </p:txBody>
      </p:sp>
      <p:sp>
        <p:nvSpPr>
          <p:cNvPr id="10" name="AutoShape 27"/>
          <p:cNvSpPr>
            <a:spLocks noChangeArrowheads="1"/>
          </p:cNvSpPr>
          <p:nvPr/>
        </p:nvSpPr>
        <p:spPr bwMode="auto">
          <a:xfrm>
            <a:off x="4351570" y="1741035"/>
            <a:ext cx="914400" cy="431800"/>
          </a:xfrm>
          <a:prstGeom prst="wedgeRectCallout">
            <a:avLst>
              <a:gd name="adj1" fmla="val 76565"/>
              <a:gd name="adj2" fmla="val 80514"/>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b="1">
                <a:solidFill>
                  <a:schemeClr val="bg1"/>
                </a:solidFill>
              </a:rPr>
              <a:t>Actuator</a:t>
            </a:r>
          </a:p>
        </p:txBody>
      </p:sp>
      <p:sp>
        <p:nvSpPr>
          <p:cNvPr id="11" name="AutoShape 28"/>
          <p:cNvSpPr>
            <a:spLocks noChangeArrowheads="1"/>
          </p:cNvSpPr>
          <p:nvPr/>
        </p:nvSpPr>
        <p:spPr bwMode="auto">
          <a:xfrm>
            <a:off x="5431070" y="1164772"/>
            <a:ext cx="914400" cy="287338"/>
          </a:xfrm>
          <a:prstGeom prst="wedgeRectCallout">
            <a:avLst>
              <a:gd name="adj1" fmla="val 77606"/>
              <a:gd name="adj2" fmla="val 34060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¼ air port</a:t>
            </a:r>
          </a:p>
        </p:txBody>
      </p:sp>
      <p:sp>
        <p:nvSpPr>
          <p:cNvPr id="14" name="Date Placeholder 13"/>
          <p:cNvSpPr>
            <a:spLocks noGrp="1"/>
          </p:cNvSpPr>
          <p:nvPr>
            <p:ph type="dt" sz="half" idx="10"/>
          </p:nvPr>
        </p:nvSpPr>
        <p:spPr/>
        <p:txBody>
          <a:bodyPr/>
          <a:lstStyle/>
          <a:p>
            <a:r>
              <a:rPr lang="en-AU"/>
              <a:t>V10119</a:t>
            </a:r>
            <a:endParaRPr lang="en-AU" dirty="0"/>
          </a:p>
        </p:txBody>
      </p:sp>
      <p:sp>
        <p:nvSpPr>
          <p:cNvPr id="15" name="Slide Number Placeholder 14"/>
          <p:cNvSpPr>
            <a:spLocks noGrp="1"/>
          </p:cNvSpPr>
          <p:nvPr>
            <p:ph type="sldNum" sz="quarter" idx="12"/>
          </p:nvPr>
        </p:nvSpPr>
        <p:spPr/>
        <p:txBody>
          <a:bodyPr/>
          <a:lstStyle/>
          <a:p>
            <a:fld id="{0BDCAD25-6A88-8A4D-AD9E-EABF89AAB71D}" type="slidenum">
              <a:rPr lang="en-AU" smtClean="0"/>
              <a:pPr/>
              <a:t>13</a:t>
            </a:fld>
            <a:endParaRPr lang="en-AU"/>
          </a:p>
        </p:txBody>
      </p:sp>
    </p:spTree>
    <p:extLst>
      <p:ext uri="{BB962C8B-B14F-4D97-AF65-F5344CB8AC3E}">
        <p14:creationId xmlns:p14="http://schemas.microsoft.com/office/powerpoint/2010/main" val="71394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3630705" cy="428701"/>
          </a:xfrm>
        </p:spPr>
        <p:txBody>
          <a:bodyPr>
            <a:normAutofit fontScale="90000"/>
          </a:bodyPr>
          <a:lstStyle/>
          <a:p>
            <a:r>
              <a:rPr lang="en-AU" dirty="0"/>
              <a:t>Control Solenoids</a:t>
            </a:r>
          </a:p>
        </p:txBody>
      </p:sp>
      <p:sp>
        <p:nvSpPr>
          <p:cNvPr id="3" name="Content Placeholder 2"/>
          <p:cNvSpPr>
            <a:spLocks noGrp="1"/>
          </p:cNvSpPr>
          <p:nvPr>
            <p:ph idx="1"/>
          </p:nvPr>
        </p:nvSpPr>
        <p:spPr>
          <a:xfrm>
            <a:off x="234177" y="1164772"/>
            <a:ext cx="4817326" cy="1642609"/>
          </a:xfrm>
        </p:spPr>
        <p:txBody>
          <a:bodyPr>
            <a:normAutofit fontScale="40000" lnSpcReduction="20000"/>
          </a:bodyPr>
          <a:lstStyle/>
          <a:p>
            <a:pPr marL="0" indent="0">
              <a:lnSpc>
                <a:spcPct val="110000"/>
              </a:lnSpc>
              <a:spcBef>
                <a:spcPts val="600"/>
              </a:spcBef>
              <a:spcAft>
                <a:spcPts val="600"/>
              </a:spcAft>
              <a:buNone/>
            </a:pPr>
            <a:r>
              <a:rPr lang="en-AU" altLang="en-US" sz="2400" dirty="0"/>
              <a:t>The solenoid receives a signal through the port </a:t>
            </a:r>
            <a:r>
              <a:rPr lang="en-AU" altLang="en-US" sz="2400" dirty="0">
                <a:solidFill>
                  <a:srgbClr val="FF0000"/>
                </a:solidFill>
              </a:rPr>
              <a:t>S</a:t>
            </a:r>
            <a:r>
              <a:rPr lang="en-AU" altLang="en-US" sz="2400" dirty="0"/>
              <a:t> indicated below, this is transferred through the gasket porting to the slide block via the piston. When actuated down and air is redirected from the supply inlet port to port </a:t>
            </a:r>
            <a:r>
              <a:rPr lang="en-AU" altLang="en-US" sz="2400" dirty="0">
                <a:solidFill>
                  <a:srgbClr val="FF0000"/>
                </a:solidFill>
              </a:rPr>
              <a:t>A</a:t>
            </a:r>
            <a:r>
              <a:rPr lang="en-AU" altLang="en-US" sz="2400" dirty="0"/>
              <a:t>. When the signal is removed the compression spring returns the piston to it’s default port </a:t>
            </a:r>
            <a:r>
              <a:rPr lang="en-AU" altLang="en-US" sz="2400" dirty="0">
                <a:solidFill>
                  <a:srgbClr val="FF0000"/>
                </a:solidFill>
              </a:rPr>
              <a:t>B</a:t>
            </a:r>
            <a:r>
              <a:rPr lang="en-AU" altLang="en-US" sz="2400" dirty="0"/>
              <a:t>. </a:t>
            </a:r>
          </a:p>
          <a:p>
            <a:pPr marL="0" indent="0">
              <a:lnSpc>
                <a:spcPct val="110000"/>
              </a:lnSpc>
              <a:spcBef>
                <a:spcPts val="600"/>
              </a:spcBef>
              <a:spcAft>
                <a:spcPts val="600"/>
              </a:spcAft>
              <a:buNone/>
            </a:pPr>
            <a:r>
              <a:rPr lang="en-AU" altLang="en-US" sz="2400" dirty="0"/>
              <a:t>A manual test may be carried out by pushing the manual button on the top of the solenoid and noting successful actuation or function. This solenoid is simple and robust it will perform under extremely poor air conditions, and the piston compression spring can be replaced rapidly in-situ if required by removing the end cap. </a:t>
            </a:r>
          </a:p>
          <a:p>
            <a:pPr marL="0" indent="0">
              <a:lnSpc>
                <a:spcPct val="110000"/>
              </a:lnSpc>
              <a:spcBef>
                <a:spcPts val="600"/>
              </a:spcBef>
              <a:spcAft>
                <a:spcPts val="600"/>
              </a:spcAft>
            </a:pPr>
            <a:endParaRPr lang="en-AU" dirty="0"/>
          </a:p>
        </p:txBody>
      </p:sp>
      <p:pic>
        <p:nvPicPr>
          <p:cNvPr id="4" name="Picture 11" descr="P101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2237" y="1029381"/>
            <a:ext cx="331311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2"/>
          <p:cNvSpPr>
            <a:spLocks noChangeArrowheads="1"/>
          </p:cNvSpPr>
          <p:nvPr/>
        </p:nvSpPr>
        <p:spPr bwMode="auto">
          <a:xfrm>
            <a:off x="6931025" y="1100818"/>
            <a:ext cx="1079500" cy="504825"/>
          </a:xfrm>
          <a:prstGeom prst="wedgeRectCallout">
            <a:avLst>
              <a:gd name="adj1" fmla="val -80884"/>
              <a:gd name="adj2" fmla="val 45912"/>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Manual actuator button</a:t>
            </a:r>
          </a:p>
        </p:txBody>
      </p:sp>
      <p:sp>
        <p:nvSpPr>
          <p:cNvPr id="6" name="AutoShape 13"/>
          <p:cNvSpPr>
            <a:spLocks noChangeArrowheads="1"/>
          </p:cNvSpPr>
          <p:nvPr/>
        </p:nvSpPr>
        <p:spPr bwMode="auto">
          <a:xfrm>
            <a:off x="5130800" y="3334431"/>
            <a:ext cx="1058862" cy="720725"/>
          </a:xfrm>
          <a:prstGeom prst="wedgeRectCallout">
            <a:avLst>
              <a:gd name="adj1" fmla="val 90630"/>
              <a:gd name="adj2" fmla="val -31940"/>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Piston compression spring rated at 100 PSI.</a:t>
            </a:r>
          </a:p>
        </p:txBody>
      </p:sp>
      <p:sp>
        <p:nvSpPr>
          <p:cNvPr id="7" name="AutoShape 14"/>
          <p:cNvSpPr>
            <a:spLocks noChangeArrowheads="1"/>
          </p:cNvSpPr>
          <p:nvPr/>
        </p:nvSpPr>
        <p:spPr bwMode="auto">
          <a:xfrm>
            <a:off x="7434262" y="3045506"/>
            <a:ext cx="1419225" cy="863600"/>
          </a:xfrm>
          <a:prstGeom prst="wedgeRectCallout">
            <a:avLst>
              <a:gd name="adj1" fmla="val -89148"/>
              <a:gd name="adj2" fmla="val -37134"/>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Nylon slide block </a:t>
            </a:r>
            <a:r>
              <a:rPr lang="en-AU" altLang="en-US" sz="1000" b="1" dirty="0">
                <a:solidFill>
                  <a:srgbClr val="FF0000"/>
                </a:solidFill>
              </a:rPr>
              <a:t>Note</a:t>
            </a:r>
            <a:r>
              <a:rPr lang="en-AU" altLang="en-US" sz="1000" dirty="0">
                <a:solidFill>
                  <a:schemeClr val="bg1"/>
                </a:solidFill>
              </a:rPr>
              <a:t>: Damage to face will cause solenoid to by-pass air from exhaust.</a:t>
            </a:r>
          </a:p>
        </p:txBody>
      </p:sp>
      <p:sp>
        <p:nvSpPr>
          <p:cNvPr id="8" name="AutoShape 15"/>
          <p:cNvSpPr>
            <a:spLocks noChangeArrowheads="1"/>
          </p:cNvSpPr>
          <p:nvPr/>
        </p:nvSpPr>
        <p:spPr bwMode="auto">
          <a:xfrm>
            <a:off x="5130800" y="2469243"/>
            <a:ext cx="1079500" cy="719138"/>
          </a:xfrm>
          <a:prstGeom prst="wedgeRectCallout">
            <a:avLst>
              <a:gd name="adj1" fmla="val 80296"/>
              <a:gd name="adj2" fmla="val 26819"/>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Piston “O” Rings must be in sound condition</a:t>
            </a:r>
          </a:p>
        </p:txBody>
      </p:sp>
      <p:sp>
        <p:nvSpPr>
          <p:cNvPr id="9" name="AutoShape 16"/>
          <p:cNvSpPr>
            <a:spLocks noChangeArrowheads="1"/>
          </p:cNvSpPr>
          <p:nvPr/>
        </p:nvSpPr>
        <p:spPr bwMode="auto">
          <a:xfrm>
            <a:off x="7867650" y="1892981"/>
            <a:ext cx="1064477" cy="825500"/>
          </a:xfrm>
          <a:prstGeom prst="wedgeRectCallout">
            <a:avLst>
              <a:gd name="adj1" fmla="val -70292"/>
              <a:gd name="adj2" fmla="val 25000"/>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Check gaskets for  air bleed between surfaces</a:t>
            </a:r>
          </a:p>
        </p:txBody>
      </p:sp>
      <p:sp>
        <p:nvSpPr>
          <p:cNvPr id="10" name="AutoShape 17"/>
          <p:cNvSpPr>
            <a:spLocks noChangeArrowheads="1"/>
          </p:cNvSpPr>
          <p:nvPr/>
        </p:nvSpPr>
        <p:spPr bwMode="auto">
          <a:xfrm>
            <a:off x="5994400" y="4126593"/>
            <a:ext cx="1512887" cy="574675"/>
          </a:xfrm>
          <a:prstGeom prst="wedgeRectCallout">
            <a:avLst>
              <a:gd name="adj1" fmla="val 681"/>
              <a:gd name="adj2" fmla="val -21436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b="1" dirty="0">
                <a:solidFill>
                  <a:srgbClr val="FF0000"/>
                </a:solidFill>
              </a:rPr>
              <a:t>Note </a:t>
            </a:r>
            <a:r>
              <a:rPr lang="en-AU" altLang="en-US" sz="1000" dirty="0">
                <a:solidFill>
                  <a:schemeClr val="bg1"/>
                </a:solidFill>
              </a:rPr>
              <a:t>Ensure correct fitment of slide block compression spring</a:t>
            </a:r>
          </a:p>
        </p:txBody>
      </p:sp>
      <p:sp>
        <p:nvSpPr>
          <p:cNvPr id="11" name="AutoShape 18"/>
          <p:cNvSpPr>
            <a:spLocks noChangeArrowheads="1"/>
          </p:cNvSpPr>
          <p:nvPr/>
        </p:nvSpPr>
        <p:spPr bwMode="auto">
          <a:xfrm>
            <a:off x="5130800" y="957943"/>
            <a:ext cx="1274762" cy="719138"/>
          </a:xfrm>
          <a:prstGeom prst="wedgeRectCallout">
            <a:avLst>
              <a:gd name="adj1" fmla="val -17995"/>
              <a:gd name="adj2" fmla="val 48014"/>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The solenoid should have </a:t>
            </a:r>
            <a:r>
              <a:rPr lang="en-AU" altLang="en-US" sz="1000" b="1">
                <a:solidFill>
                  <a:schemeClr val="bg1"/>
                </a:solidFill>
              </a:rPr>
              <a:t>NIL</a:t>
            </a:r>
            <a:r>
              <a:rPr lang="en-AU" altLang="en-US" sz="1000">
                <a:solidFill>
                  <a:schemeClr val="bg1"/>
                </a:solidFill>
              </a:rPr>
              <a:t> air leaks to function correctly. </a:t>
            </a:r>
          </a:p>
        </p:txBody>
      </p:sp>
      <p:pic>
        <p:nvPicPr>
          <p:cNvPr id="12" name="Picture 19" descr="P101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4450" y="2901043"/>
            <a:ext cx="19446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0"/>
          <p:cNvSpPr>
            <a:spLocks noChangeArrowheads="1"/>
          </p:cNvSpPr>
          <p:nvPr/>
        </p:nvSpPr>
        <p:spPr bwMode="auto">
          <a:xfrm>
            <a:off x="479502" y="3837668"/>
            <a:ext cx="1388985" cy="360363"/>
          </a:xfrm>
          <a:prstGeom prst="wedgeRectCallout">
            <a:avLst>
              <a:gd name="adj1" fmla="val 74653"/>
              <a:gd name="adj2" fmla="val -2929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Signal air inlet port</a:t>
            </a:r>
            <a:r>
              <a:rPr lang="en-AU" altLang="en-US" sz="1000" b="1" dirty="0">
                <a:solidFill>
                  <a:schemeClr val="bg1"/>
                </a:solidFill>
              </a:rPr>
              <a:t> </a:t>
            </a:r>
            <a:r>
              <a:rPr lang="en-AU" altLang="en-US" sz="1000" b="1" dirty="0">
                <a:solidFill>
                  <a:srgbClr val="FF0000"/>
                </a:solidFill>
              </a:rPr>
              <a:t>S</a:t>
            </a:r>
          </a:p>
        </p:txBody>
      </p:sp>
      <p:sp>
        <p:nvSpPr>
          <p:cNvPr id="14" name="AutoShape 21"/>
          <p:cNvSpPr>
            <a:spLocks noChangeArrowheads="1"/>
          </p:cNvSpPr>
          <p:nvPr/>
        </p:nvSpPr>
        <p:spPr bwMode="auto">
          <a:xfrm>
            <a:off x="1601787" y="4342493"/>
            <a:ext cx="1274763" cy="288925"/>
          </a:xfrm>
          <a:prstGeom prst="wedgeRectCallout">
            <a:avLst>
              <a:gd name="adj1" fmla="val 7162"/>
              <a:gd name="adj2" fmla="val -186815"/>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Default Air outlet </a:t>
            </a:r>
            <a:r>
              <a:rPr lang="en-AU" altLang="en-US" sz="1000" b="1" dirty="0">
                <a:solidFill>
                  <a:srgbClr val="FF0000"/>
                </a:solidFill>
              </a:rPr>
              <a:t>A</a:t>
            </a:r>
          </a:p>
        </p:txBody>
      </p:sp>
      <p:sp>
        <p:nvSpPr>
          <p:cNvPr id="15" name="AutoShape 22"/>
          <p:cNvSpPr>
            <a:spLocks noChangeArrowheads="1"/>
          </p:cNvSpPr>
          <p:nvPr/>
        </p:nvSpPr>
        <p:spPr bwMode="auto">
          <a:xfrm>
            <a:off x="2911567" y="3909106"/>
            <a:ext cx="914400" cy="433387"/>
          </a:xfrm>
          <a:prstGeom prst="wedgeRectCallout">
            <a:avLst>
              <a:gd name="adj1" fmla="val -100176"/>
              <a:gd name="adj2" fmla="val -5329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Actuated air outlet </a:t>
            </a:r>
            <a:r>
              <a:rPr lang="en-AU" altLang="en-US" sz="1000" b="1" dirty="0">
                <a:solidFill>
                  <a:srgbClr val="FF0000"/>
                </a:solidFill>
              </a:rPr>
              <a:t>B</a:t>
            </a:r>
          </a:p>
        </p:txBody>
      </p:sp>
      <p:sp>
        <p:nvSpPr>
          <p:cNvPr id="16" name="AutoShape 23"/>
          <p:cNvSpPr>
            <a:spLocks noChangeArrowheads="1"/>
          </p:cNvSpPr>
          <p:nvPr/>
        </p:nvSpPr>
        <p:spPr bwMode="auto">
          <a:xfrm>
            <a:off x="2551205" y="2901043"/>
            <a:ext cx="914400" cy="288925"/>
          </a:xfrm>
          <a:prstGeom prst="wedgeRectCallout">
            <a:avLst>
              <a:gd name="adj1" fmla="val -65106"/>
              <a:gd name="adj2" fmla="val 14505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Supply inlet</a:t>
            </a:r>
          </a:p>
        </p:txBody>
      </p:sp>
      <p:sp>
        <p:nvSpPr>
          <p:cNvPr id="17" name="AutoShape 24"/>
          <p:cNvSpPr>
            <a:spLocks noChangeArrowheads="1"/>
          </p:cNvSpPr>
          <p:nvPr/>
        </p:nvSpPr>
        <p:spPr bwMode="auto">
          <a:xfrm>
            <a:off x="966880" y="3045506"/>
            <a:ext cx="1058862" cy="360362"/>
          </a:xfrm>
          <a:prstGeom prst="wedgeRectCallout">
            <a:avLst>
              <a:gd name="adj1" fmla="val 60343"/>
              <a:gd name="adj2" fmla="val 87500"/>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dirty="0">
                <a:solidFill>
                  <a:schemeClr val="bg1"/>
                </a:solidFill>
              </a:rPr>
              <a:t>Signal exhaust</a:t>
            </a:r>
          </a:p>
        </p:txBody>
      </p:sp>
      <p:sp>
        <p:nvSpPr>
          <p:cNvPr id="18" name="AutoShape 25"/>
          <p:cNvSpPr>
            <a:spLocks noChangeArrowheads="1"/>
          </p:cNvSpPr>
          <p:nvPr/>
        </p:nvSpPr>
        <p:spPr bwMode="auto">
          <a:xfrm>
            <a:off x="3200492" y="3334431"/>
            <a:ext cx="1058863" cy="287337"/>
          </a:xfrm>
          <a:prstGeom prst="wedgeRectCallout">
            <a:avLst>
              <a:gd name="adj1" fmla="val -102324"/>
              <a:gd name="adj2" fmla="val -5250"/>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a:solidFill>
                  <a:schemeClr val="bg1"/>
                </a:solidFill>
              </a:rPr>
              <a:t>Supply exhaust</a:t>
            </a:r>
          </a:p>
        </p:txBody>
      </p:sp>
      <p:sp>
        <p:nvSpPr>
          <p:cNvPr id="21" name="Date Placeholder 20"/>
          <p:cNvSpPr>
            <a:spLocks noGrp="1"/>
          </p:cNvSpPr>
          <p:nvPr>
            <p:ph type="dt" sz="half" idx="10"/>
          </p:nvPr>
        </p:nvSpPr>
        <p:spPr/>
        <p:txBody>
          <a:bodyPr/>
          <a:lstStyle/>
          <a:p>
            <a:r>
              <a:rPr lang="en-AU"/>
              <a:t>V10119</a:t>
            </a:r>
            <a:endParaRPr lang="en-AU" dirty="0"/>
          </a:p>
        </p:txBody>
      </p:sp>
      <p:sp>
        <p:nvSpPr>
          <p:cNvPr id="22" name="Slide Number Placeholder 21"/>
          <p:cNvSpPr>
            <a:spLocks noGrp="1"/>
          </p:cNvSpPr>
          <p:nvPr>
            <p:ph type="sldNum" sz="quarter" idx="12"/>
          </p:nvPr>
        </p:nvSpPr>
        <p:spPr/>
        <p:txBody>
          <a:bodyPr/>
          <a:lstStyle/>
          <a:p>
            <a:fld id="{0BDCAD25-6A88-8A4D-AD9E-EABF89AAB71D}" type="slidenum">
              <a:rPr lang="en-AU" smtClean="0"/>
              <a:pPr/>
              <a:t>14</a:t>
            </a:fld>
            <a:endParaRPr lang="en-AU"/>
          </a:p>
        </p:txBody>
      </p:sp>
    </p:spTree>
    <p:extLst>
      <p:ext uri="{BB962C8B-B14F-4D97-AF65-F5344CB8AC3E}">
        <p14:creationId xmlns:p14="http://schemas.microsoft.com/office/powerpoint/2010/main" val="184684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Timer Block</a:t>
            </a:r>
          </a:p>
        </p:txBody>
      </p:sp>
      <p:sp>
        <p:nvSpPr>
          <p:cNvPr id="3" name="Content Placeholder 2"/>
          <p:cNvSpPr>
            <a:spLocks noGrp="1"/>
          </p:cNvSpPr>
          <p:nvPr>
            <p:ph idx="1"/>
          </p:nvPr>
        </p:nvSpPr>
        <p:spPr>
          <a:xfrm>
            <a:off x="193056" y="1078063"/>
            <a:ext cx="3657600" cy="3886730"/>
          </a:xfrm>
        </p:spPr>
        <p:txBody>
          <a:bodyPr>
            <a:normAutofit fontScale="62500" lnSpcReduction="20000"/>
          </a:bodyPr>
          <a:lstStyle/>
          <a:p>
            <a:pPr marL="0" indent="0">
              <a:lnSpc>
                <a:spcPct val="120000"/>
              </a:lnSpc>
              <a:spcBef>
                <a:spcPts val="600"/>
              </a:spcBef>
              <a:spcAft>
                <a:spcPts val="600"/>
              </a:spcAft>
              <a:buNone/>
            </a:pPr>
            <a:r>
              <a:rPr lang="en-AU" altLang="en-US" sz="2000" dirty="0"/>
              <a:t>The timer block receives it’s supply direct from the Filter/</a:t>
            </a:r>
            <a:r>
              <a:rPr lang="en-AU" altLang="en-US" sz="2000" dirty="0" err="1"/>
              <a:t>Lubricator.The</a:t>
            </a:r>
            <a:r>
              <a:rPr lang="en-AU" altLang="en-US" sz="2000" dirty="0"/>
              <a:t> signal is then transferred via the outlet ports </a:t>
            </a:r>
            <a:r>
              <a:rPr lang="en-AU" altLang="en-US" sz="2000" dirty="0">
                <a:solidFill>
                  <a:srgbClr val="FF0000"/>
                </a:solidFill>
              </a:rPr>
              <a:t>A</a:t>
            </a:r>
            <a:r>
              <a:rPr lang="en-AU" altLang="en-US" sz="2000" dirty="0"/>
              <a:t> and </a:t>
            </a:r>
            <a:r>
              <a:rPr lang="en-AU" altLang="en-US" sz="2000" dirty="0">
                <a:solidFill>
                  <a:srgbClr val="FF0000"/>
                </a:solidFill>
              </a:rPr>
              <a:t>B</a:t>
            </a:r>
            <a:r>
              <a:rPr lang="en-AU" altLang="en-US" sz="2000" dirty="0"/>
              <a:t> to the respective latch switch on the latch block. Here the signal is directed via </a:t>
            </a:r>
            <a:r>
              <a:rPr lang="en-AU" altLang="en-US" sz="2000" u="sng" dirty="0"/>
              <a:t>common</a:t>
            </a:r>
            <a:r>
              <a:rPr lang="en-AU" altLang="en-US" sz="2000" dirty="0"/>
              <a:t> lines to initiate the action required. </a:t>
            </a:r>
          </a:p>
          <a:p>
            <a:pPr marL="0" indent="0">
              <a:lnSpc>
                <a:spcPct val="120000"/>
              </a:lnSpc>
              <a:spcBef>
                <a:spcPts val="600"/>
              </a:spcBef>
              <a:spcAft>
                <a:spcPts val="600"/>
              </a:spcAft>
              <a:buNone/>
            </a:pPr>
            <a:r>
              <a:rPr lang="en-AU" altLang="en-US" sz="2000" dirty="0"/>
              <a:t>The Discharge timer is “normally open”, hence the machine receives the signal to discharge immediately the timer block is engaged. The Load timer is “normally closed” actuated open. To quick check a Load timer is working correctly adjust the setting to 10-15 sec and actuate the solenoid manual button once the unit is in the load cycle, should the unit fail to switch to Discharge once timed out the Load timer is faulty. If the Load timer is set and functioning correctly and the unit fails to switch from discharge to load and air pressure is above 75 psi the discharge timer is faulty.</a:t>
            </a:r>
          </a:p>
          <a:p>
            <a:pPr marL="0" indent="0">
              <a:lnSpc>
                <a:spcPct val="120000"/>
              </a:lnSpc>
              <a:spcBef>
                <a:spcPts val="600"/>
              </a:spcBef>
              <a:spcAft>
                <a:spcPts val="600"/>
              </a:spcAft>
            </a:pPr>
            <a:endParaRPr lang="en-AU" sz="1800" dirty="0"/>
          </a:p>
        </p:txBody>
      </p:sp>
      <p:pic>
        <p:nvPicPr>
          <p:cNvPr id="4" name="Picture 13" descr="P101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14156" y="1102406"/>
            <a:ext cx="413543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4"/>
          <p:cNvSpPr>
            <a:spLocks noChangeArrowheads="1"/>
          </p:cNvSpPr>
          <p:nvPr/>
        </p:nvSpPr>
        <p:spPr bwMode="auto">
          <a:xfrm>
            <a:off x="5282581" y="3766231"/>
            <a:ext cx="914400" cy="431800"/>
          </a:xfrm>
          <a:prstGeom prst="wedgeRectCallout">
            <a:avLst>
              <a:gd name="adj1" fmla="val -49653"/>
              <a:gd name="adj2" fmla="val -164338"/>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a:solidFill>
                  <a:schemeClr val="bg1"/>
                </a:solidFill>
              </a:rPr>
              <a:t>Timer Block</a:t>
            </a:r>
          </a:p>
          <a:p>
            <a:pPr algn="ctr" eaLnBrk="1" hangingPunct="1">
              <a:spcBef>
                <a:spcPct val="0"/>
              </a:spcBef>
              <a:buFontTx/>
              <a:buNone/>
            </a:pPr>
            <a:r>
              <a:rPr lang="en-AU" altLang="en-US" sz="1000">
                <a:solidFill>
                  <a:schemeClr val="bg1"/>
                </a:solidFill>
              </a:rPr>
              <a:t>Supply inlet</a:t>
            </a:r>
          </a:p>
        </p:txBody>
      </p:sp>
      <p:sp>
        <p:nvSpPr>
          <p:cNvPr id="6" name="AutoShape 15"/>
          <p:cNvSpPr>
            <a:spLocks noChangeArrowheads="1"/>
          </p:cNvSpPr>
          <p:nvPr/>
        </p:nvSpPr>
        <p:spPr bwMode="auto">
          <a:xfrm>
            <a:off x="3771281" y="1823131"/>
            <a:ext cx="914400" cy="503237"/>
          </a:xfrm>
          <a:prstGeom prst="wedgeRectCallout">
            <a:avLst>
              <a:gd name="adj1" fmla="val 69968"/>
              <a:gd name="adj2" fmla="val 90065"/>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Load Timer signal outlet </a:t>
            </a:r>
            <a:r>
              <a:rPr lang="en-AU" altLang="en-US" sz="1000" dirty="0">
                <a:solidFill>
                  <a:srgbClr val="FF0000"/>
                </a:solidFill>
              </a:rPr>
              <a:t>A</a:t>
            </a:r>
          </a:p>
        </p:txBody>
      </p:sp>
      <p:sp>
        <p:nvSpPr>
          <p:cNvPr id="7" name="AutoShape 16"/>
          <p:cNvSpPr>
            <a:spLocks noChangeArrowheads="1"/>
          </p:cNvSpPr>
          <p:nvPr/>
        </p:nvSpPr>
        <p:spPr bwMode="auto">
          <a:xfrm>
            <a:off x="5211144" y="1678668"/>
            <a:ext cx="914400" cy="609600"/>
          </a:xfrm>
          <a:prstGeom prst="wedgeRectCallout">
            <a:avLst>
              <a:gd name="adj1" fmla="val -40972"/>
              <a:gd name="adj2" fmla="val 94792"/>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Discharge Timer signal outlet </a:t>
            </a:r>
            <a:r>
              <a:rPr lang="en-AU" altLang="en-US" sz="1000" dirty="0">
                <a:solidFill>
                  <a:srgbClr val="FF0000"/>
                </a:solidFill>
              </a:rPr>
              <a:t>B</a:t>
            </a:r>
          </a:p>
        </p:txBody>
      </p:sp>
      <p:sp>
        <p:nvSpPr>
          <p:cNvPr id="8" name="AutoShape 17"/>
          <p:cNvSpPr>
            <a:spLocks noChangeArrowheads="1"/>
          </p:cNvSpPr>
          <p:nvPr/>
        </p:nvSpPr>
        <p:spPr bwMode="auto">
          <a:xfrm>
            <a:off x="6363669" y="957943"/>
            <a:ext cx="1511300" cy="720725"/>
          </a:xfrm>
          <a:prstGeom prst="wedgeRectCallout">
            <a:avLst>
              <a:gd name="adj1" fmla="val -14287"/>
              <a:gd name="adj2" fmla="val 10440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a:solidFill>
                  <a:schemeClr val="bg1"/>
                </a:solidFill>
              </a:rPr>
              <a:t>Latch Block</a:t>
            </a:r>
          </a:p>
          <a:p>
            <a:pPr algn="ctr" eaLnBrk="1" hangingPunct="1">
              <a:spcBef>
                <a:spcPct val="0"/>
              </a:spcBef>
              <a:buFontTx/>
              <a:buNone/>
            </a:pPr>
            <a:r>
              <a:rPr lang="en-AU" altLang="en-US" sz="1000">
                <a:solidFill>
                  <a:schemeClr val="bg1"/>
                </a:solidFill>
              </a:rPr>
              <a:t>(Receives signal from either timer sends one signal to the solenoid)</a:t>
            </a:r>
          </a:p>
        </p:txBody>
      </p:sp>
      <p:sp>
        <p:nvSpPr>
          <p:cNvPr id="9" name="AutoShape 18"/>
          <p:cNvSpPr>
            <a:spLocks noChangeArrowheads="1"/>
          </p:cNvSpPr>
          <p:nvPr/>
        </p:nvSpPr>
        <p:spPr bwMode="auto">
          <a:xfrm>
            <a:off x="6579569" y="3839256"/>
            <a:ext cx="1295400" cy="431800"/>
          </a:xfrm>
          <a:prstGeom prst="wedgeRectCallout">
            <a:avLst>
              <a:gd name="adj1" fmla="val -27819"/>
              <a:gd name="adj2" fmla="val -170222"/>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a:solidFill>
                  <a:schemeClr val="bg1"/>
                </a:solidFill>
              </a:rPr>
              <a:t>Timer solenoid with manual button</a:t>
            </a:r>
          </a:p>
        </p:txBody>
      </p:sp>
      <p:sp>
        <p:nvSpPr>
          <p:cNvPr id="10" name="AutoShape 19"/>
          <p:cNvSpPr>
            <a:spLocks noChangeArrowheads="1"/>
          </p:cNvSpPr>
          <p:nvPr/>
        </p:nvSpPr>
        <p:spPr bwMode="auto">
          <a:xfrm>
            <a:off x="7874969" y="3282044"/>
            <a:ext cx="1152525" cy="609600"/>
          </a:xfrm>
          <a:prstGeom prst="wedgeRectCallout">
            <a:avLst>
              <a:gd name="adj1" fmla="val -122465"/>
              <a:gd name="adj2" fmla="val -129085"/>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Discharge Timer 0-30 sec</a:t>
            </a:r>
          </a:p>
          <a:p>
            <a:pPr algn="ctr" eaLnBrk="1" hangingPunct="1">
              <a:spcBef>
                <a:spcPct val="0"/>
              </a:spcBef>
              <a:buFontTx/>
              <a:buNone/>
            </a:pPr>
            <a:r>
              <a:rPr lang="en-AU" altLang="en-US" sz="1000" dirty="0">
                <a:solidFill>
                  <a:schemeClr val="bg1"/>
                </a:solidFill>
              </a:rPr>
              <a:t>(Normally open)</a:t>
            </a:r>
          </a:p>
        </p:txBody>
      </p:sp>
      <p:sp>
        <p:nvSpPr>
          <p:cNvPr id="11" name="AutoShape 20"/>
          <p:cNvSpPr>
            <a:spLocks noChangeArrowheads="1"/>
          </p:cNvSpPr>
          <p:nvPr/>
        </p:nvSpPr>
        <p:spPr bwMode="auto">
          <a:xfrm>
            <a:off x="7874969" y="2200957"/>
            <a:ext cx="1152525" cy="720725"/>
          </a:xfrm>
          <a:prstGeom prst="wedgeRectCallout">
            <a:avLst>
              <a:gd name="adj1" fmla="val -89191"/>
              <a:gd name="adj2" fmla="val 948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Load Timer </a:t>
            </a:r>
          </a:p>
          <a:p>
            <a:pPr algn="ctr" eaLnBrk="1" hangingPunct="1">
              <a:spcBef>
                <a:spcPct val="0"/>
              </a:spcBef>
              <a:buFontTx/>
              <a:buNone/>
            </a:pPr>
            <a:r>
              <a:rPr lang="en-AU" altLang="en-US" sz="1000" dirty="0">
                <a:solidFill>
                  <a:schemeClr val="bg1"/>
                </a:solidFill>
              </a:rPr>
              <a:t>0-30 sec</a:t>
            </a:r>
          </a:p>
          <a:p>
            <a:pPr algn="ctr" eaLnBrk="1" hangingPunct="1">
              <a:spcBef>
                <a:spcPct val="0"/>
              </a:spcBef>
              <a:buFontTx/>
              <a:buNone/>
            </a:pPr>
            <a:r>
              <a:rPr lang="en-AU" altLang="en-US" sz="1000" dirty="0">
                <a:solidFill>
                  <a:schemeClr val="bg1"/>
                </a:solidFill>
              </a:rPr>
              <a:t>(Normally closed)</a:t>
            </a:r>
          </a:p>
        </p:txBody>
      </p:sp>
      <p:sp>
        <p:nvSpPr>
          <p:cNvPr id="12" name="AutoShape 21"/>
          <p:cNvSpPr>
            <a:spLocks noChangeArrowheads="1"/>
          </p:cNvSpPr>
          <p:nvPr/>
        </p:nvSpPr>
        <p:spPr bwMode="auto">
          <a:xfrm>
            <a:off x="5498481" y="2758168"/>
            <a:ext cx="914400" cy="360363"/>
          </a:xfrm>
          <a:prstGeom prst="wedgeRectCallout">
            <a:avLst>
              <a:gd name="adj1" fmla="val 54343"/>
              <a:gd name="adj2" fmla="val -100662"/>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a:solidFill>
                  <a:schemeClr val="bg1"/>
                </a:solidFill>
              </a:rPr>
              <a:t>Setting indicator</a:t>
            </a:r>
          </a:p>
        </p:txBody>
      </p:sp>
      <p:sp>
        <p:nvSpPr>
          <p:cNvPr id="13" name="AutoShape 22"/>
          <p:cNvSpPr>
            <a:spLocks noChangeArrowheads="1"/>
          </p:cNvSpPr>
          <p:nvPr/>
        </p:nvSpPr>
        <p:spPr bwMode="auto">
          <a:xfrm>
            <a:off x="3771281" y="3334431"/>
            <a:ext cx="914400" cy="609600"/>
          </a:xfrm>
          <a:prstGeom prst="wedgeRectCallout">
            <a:avLst>
              <a:gd name="adj1" fmla="val 79690"/>
              <a:gd name="adj2" fmla="val -7682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a:solidFill>
                  <a:schemeClr val="bg1"/>
                </a:solidFill>
              </a:rPr>
              <a:t>Timer Solenoid exhaust</a:t>
            </a:r>
          </a:p>
        </p:txBody>
      </p:sp>
      <p:sp>
        <p:nvSpPr>
          <p:cNvPr id="14" name="Text Box 23"/>
          <p:cNvSpPr txBox="1">
            <a:spLocks noChangeArrowheads="1"/>
          </p:cNvSpPr>
          <p:nvPr/>
        </p:nvSpPr>
        <p:spPr bwMode="auto">
          <a:xfrm>
            <a:off x="3914157" y="4415518"/>
            <a:ext cx="4135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000" b="1" dirty="0">
                <a:solidFill>
                  <a:srgbClr val="FF0000"/>
                </a:solidFill>
              </a:rPr>
              <a:t>NOTE</a:t>
            </a:r>
            <a:r>
              <a:rPr lang="en-AU" altLang="en-US" sz="1000" dirty="0">
                <a:solidFill>
                  <a:srgbClr val="FF0000"/>
                </a:solidFill>
              </a:rPr>
              <a:t>:</a:t>
            </a:r>
            <a:r>
              <a:rPr lang="en-AU" altLang="en-US" sz="1000" dirty="0"/>
              <a:t> If a timer begins to short cycle a small sintered bronze filter located in the base can be removed and cleaned with compressed air. A decal on the timer illustrates this procedure.</a:t>
            </a:r>
          </a:p>
        </p:txBody>
      </p:sp>
      <p:sp>
        <p:nvSpPr>
          <p:cNvPr id="17" name="Date Placeholder 16"/>
          <p:cNvSpPr>
            <a:spLocks noGrp="1"/>
          </p:cNvSpPr>
          <p:nvPr>
            <p:ph type="dt" sz="half" idx="10"/>
          </p:nvPr>
        </p:nvSpPr>
        <p:spPr/>
        <p:txBody>
          <a:bodyPr/>
          <a:lstStyle/>
          <a:p>
            <a:r>
              <a:rPr lang="en-AU"/>
              <a:t>V10119</a:t>
            </a:r>
            <a:endParaRPr lang="en-AU" dirty="0"/>
          </a:p>
        </p:txBody>
      </p:sp>
      <p:sp>
        <p:nvSpPr>
          <p:cNvPr id="18" name="Slide Number Placeholder 17"/>
          <p:cNvSpPr>
            <a:spLocks noGrp="1"/>
          </p:cNvSpPr>
          <p:nvPr>
            <p:ph type="sldNum" sz="quarter" idx="12"/>
          </p:nvPr>
        </p:nvSpPr>
        <p:spPr/>
        <p:txBody>
          <a:bodyPr/>
          <a:lstStyle/>
          <a:p>
            <a:fld id="{0BDCAD25-6A88-8A4D-AD9E-EABF89AAB71D}" type="slidenum">
              <a:rPr lang="en-AU" smtClean="0"/>
              <a:pPr/>
              <a:t>15</a:t>
            </a:fld>
            <a:endParaRPr lang="en-AU"/>
          </a:p>
        </p:txBody>
      </p:sp>
    </p:spTree>
    <p:extLst>
      <p:ext uri="{BB962C8B-B14F-4D97-AF65-F5344CB8AC3E}">
        <p14:creationId xmlns:p14="http://schemas.microsoft.com/office/powerpoint/2010/main" val="32577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Switches</a:t>
            </a:r>
          </a:p>
        </p:txBody>
      </p:sp>
      <p:sp>
        <p:nvSpPr>
          <p:cNvPr id="3" name="Content Placeholder 2"/>
          <p:cNvSpPr>
            <a:spLocks noGrp="1"/>
          </p:cNvSpPr>
          <p:nvPr>
            <p:ph idx="1"/>
          </p:nvPr>
        </p:nvSpPr>
        <p:spPr>
          <a:xfrm>
            <a:off x="628650" y="1164772"/>
            <a:ext cx="3508103" cy="3982698"/>
          </a:xfrm>
        </p:spPr>
        <p:txBody>
          <a:bodyPr>
            <a:normAutofit fontScale="62500" lnSpcReduction="20000"/>
          </a:bodyPr>
          <a:lstStyle/>
          <a:p>
            <a:pPr marL="0" indent="0">
              <a:lnSpc>
                <a:spcPct val="120000"/>
              </a:lnSpc>
              <a:spcBef>
                <a:spcPts val="600"/>
              </a:spcBef>
              <a:spcAft>
                <a:spcPts val="600"/>
              </a:spcAft>
              <a:buFontTx/>
              <a:buNone/>
            </a:pPr>
            <a:r>
              <a:rPr lang="en-AU" altLang="en-US" sz="2400" b="1" dirty="0"/>
              <a:t>OR SWITCHES</a:t>
            </a:r>
          </a:p>
          <a:p>
            <a:pPr marL="0" indent="0">
              <a:lnSpc>
                <a:spcPct val="120000"/>
              </a:lnSpc>
              <a:spcBef>
                <a:spcPts val="600"/>
              </a:spcBef>
              <a:spcAft>
                <a:spcPts val="600"/>
              </a:spcAft>
              <a:buFontTx/>
              <a:buNone/>
            </a:pPr>
            <a:r>
              <a:rPr lang="en-AU" altLang="en-US" sz="2400" dirty="0"/>
              <a:t>Control the flow of air by allowing the air to only flow in one direction.</a:t>
            </a:r>
          </a:p>
          <a:p>
            <a:pPr marL="0" indent="0">
              <a:lnSpc>
                <a:spcPct val="120000"/>
              </a:lnSpc>
              <a:spcBef>
                <a:spcPts val="600"/>
              </a:spcBef>
              <a:spcAft>
                <a:spcPts val="600"/>
              </a:spcAft>
              <a:buFontTx/>
              <a:buNone/>
            </a:pPr>
            <a:r>
              <a:rPr lang="en-AU" altLang="en-US" sz="2400" dirty="0"/>
              <a:t>There are two types used on the pumps.</a:t>
            </a:r>
          </a:p>
          <a:p>
            <a:pPr marL="0" indent="0">
              <a:lnSpc>
                <a:spcPct val="120000"/>
              </a:lnSpc>
              <a:spcBef>
                <a:spcPts val="600"/>
              </a:spcBef>
              <a:spcAft>
                <a:spcPts val="600"/>
              </a:spcAft>
              <a:buFontTx/>
              <a:buNone/>
            </a:pPr>
            <a:r>
              <a:rPr lang="en-AU" altLang="en-US" sz="2400" dirty="0"/>
              <a:t>Solid mount and hose mount.</a:t>
            </a:r>
          </a:p>
          <a:p>
            <a:pPr marL="0" indent="0">
              <a:lnSpc>
                <a:spcPct val="120000"/>
              </a:lnSpc>
              <a:spcBef>
                <a:spcPts val="600"/>
              </a:spcBef>
              <a:spcAft>
                <a:spcPts val="600"/>
              </a:spcAft>
              <a:buFontTx/>
              <a:buNone/>
            </a:pPr>
            <a:endParaRPr lang="en-AU" altLang="en-US" sz="2400" dirty="0"/>
          </a:p>
          <a:p>
            <a:pPr marL="0" indent="0">
              <a:lnSpc>
                <a:spcPct val="120000"/>
              </a:lnSpc>
              <a:spcBef>
                <a:spcPts val="600"/>
              </a:spcBef>
              <a:spcAft>
                <a:spcPts val="600"/>
              </a:spcAft>
              <a:buFontTx/>
              <a:buNone/>
            </a:pPr>
            <a:r>
              <a:rPr lang="en-AU" altLang="en-US" sz="2400" b="1" dirty="0"/>
              <a:t>MICRO SWITCHES</a:t>
            </a:r>
          </a:p>
          <a:p>
            <a:pPr marL="0" indent="0">
              <a:lnSpc>
                <a:spcPct val="120000"/>
              </a:lnSpc>
              <a:spcBef>
                <a:spcPts val="600"/>
              </a:spcBef>
              <a:spcAft>
                <a:spcPts val="600"/>
              </a:spcAft>
              <a:buFontTx/>
              <a:buNone/>
            </a:pPr>
            <a:r>
              <a:rPr lang="en-AU" altLang="en-US" sz="2400" dirty="0"/>
              <a:t>The micro switches are mounted on the actuator mounting arm and signal when the  knife gate is fully home in either discharge  or suction.</a:t>
            </a:r>
          </a:p>
        </p:txBody>
      </p:sp>
      <p:pic>
        <p:nvPicPr>
          <p:cNvPr id="4" name="Picture 7" descr="P101006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9691" y="849236"/>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4279629" y="4278236"/>
            <a:ext cx="1500187" cy="428625"/>
          </a:xfrm>
          <a:prstGeom prst="wedgeRectCallout">
            <a:avLst>
              <a:gd name="adj1" fmla="val 52996"/>
              <a:gd name="adj2" fmla="val -1087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dirty="0">
                <a:solidFill>
                  <a:schemeClr val="bg1"/>
                </a:solidFill>
              </a:rPr>
              <a:t>MICROSWITCH</a:t>
            </a:r>
          </a:p>
        </p:txBody>
      </p:sp>
      <p:sp>
        <p:nvSpPr>
          <p:cNvPr id="6" name="Rectangular Callout 5"/>
          <p:cNvSpPr/>
          <p:nvPr/>
        </p:nvSpPr>
        <p:spPr>
          <a:xfrm>
            <a:off x="6137004" y="2277986"/>
            <a:ext cx="1500187" cy="428625"/>
          </a:xfrm>
          <a:prstGeom prst="wedgeRectCallout">
            <a:avLst>
              <a:gd name="adj1" fmla="val -63757"/>
              <a:gd name="adj2" fmla="val 1165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dirty="0">
                <a:solidFill>
                  <a:schemeClr val="bg1"/>
                </a:solidFill>
              </a:rPr>
              <a:t>MICROSWITCH</a:t>
            </a:r>
          </a:p>
        </p:txBody>
      </p:sp>
      <p:sp>
        <p:nvSpPr>
          <p:cNvPr id="7" name="Rectangular Callout 6"/>
          <p:cNvSpPr/>
          <p:nvPr/>
        </p:nvSpPr>
        <p:spPr>
          <a:xfrm>
            <a:off x="7351441" y="2920923"/>
            <a:ext cx="1500188" cy="428625"/>
          </a:xfrm>
          <a:prstGeom prst="wedgeRectCallout">
            <a:avLst>
              <a:gd name="adj1" fmla="val -67191"/>
              <a:gd name="adj2" fmla="val 1766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dirty="0">
                <a:solidFill>
                  <a:schemeClr val="bg1"/>
                </a:solidFill>
              </a:rPr>
              <a:t>OR SWITCH</a:t>
            </a:r>
          </a:p>
        </p:txBody>
      </p:sp>
      <p:sp>
        <p:nvSpPr>
          <p:cNvPr id="10" name="Date Placeholder 9"/>
          <p:cNvSpPr>
            <a:spLocks noGrp="1"/>
          </p:cNvSpPr>
          <p:nvPr>
            <p:ph type="dt" sz="half" idx="10"/>
          </p:nvPr>
        </p:nvSpPr>
        <p:spPr/>
        <p:txBody>
          <a:bodyPr/>
          <a:lstStyle/>
          <a:p>
            <a:r>
              <a:rPr lang="en-AU"/>
              <a:t>V10119</a:t>
            </a:r>
            <a:endParaRPr lang="en-AU" dirty="0"/>
          </a:p>
        </p:txBody>
      </p:sp>
      <p:sp>
        <p:nvSpPr>
          <p:cNvPr id="11" name="Slide Number Placeholder 10"/>
          <p:cNvSpPr>
            <a:spLocks noGrp="1"/>
          </p:cNvSpPr>
          <p:nvPr>
            <p:ph type="sldNum" sz="quarter" idx="12"/>
          </p:nvPr>
        </p:nvSpPr>
        <p:spPr/>
        <p:txBody>
          <a:bodyPr/>
          <a:lstStyle/>
          <a:p>
            <a:fld id="{0BDCAD25-6A88-8A4D-AD9E-EABF89AAB71D}" type="slidenum">
              <a:rPr lang="en-AU" smtClean="0"/>
              <a:pPr/>
              <a:t>16</a:t>
            </a:fld>
            <a:endParaRPr lang="en-AU"/>
          </a:p>
        </p:txBody>
      </p:sp>
    </p:spTree>
    <p:extLst>
      <p:ext uri="{BB962C8B-B14F-4D97-AF65-F5344CB8AC3E}">
        <p14:creationId xmlns:p14="http://schemas.microsoft.com/office/powerpoint/2010/main" val="7327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4386263" cy="1010860"/>
          </a:xfrm>
        </p:spPr>
        <p:txBody>
          <a:bodyPr>
            <a:normAutofit/>
          </a:bodyPr>
          <a:lstStyle/>
          <a:p>
            <a:r>
              <a:rPr lang="en-AU" dirty="0"/>
              <a:t>Cleaning the Jetpack Housing</a:t>
            </a:r>
          </a:p>
        </p:txBody>
      </p:sp>
      <p:sp>
        <p:nvSpPr>
          <p:cNvPr id="3" name="Content Placeholder 2"/>
          <p:cNvSpPr>
            <a:spLocks noGrp="1"/>
          </p:cNvSpPr>
          <p:nvPr>
            <p:ph idx="1"/>
          </p:nvPr>
        </p:nvSpPr>
        <p:spPr>
          <a:xfrm>
            <a:off x="628650" y="1628077"/>
            <a:ext cx="4086226" cy="3389971"/>
          </a:xfrm>
        </p:spPr>
        <p:txBody>
          <a:bodyPr>
            <a:noAutofit/>
          </a:bodyPr>
          <a:lstStyle/>
          <a:p>
            <a:pPr marL="0" indent="0">
              <a:lnSpc>
                <a:spcPct val="120000"/>
              </a:lnSpc>
              <a:spcBef>
                <a:spcPts val="600"/>
              </a:spcBef>
              <a:spcAft>
                <a:spcPts val="600"/>
              </a:spcAft>
              <a:buFont typeface="+mj-lt"/>
              <a:buAutoNum type="arabicPeriod"/>
            </a:pPr>
            <a:r>
              <a:rPr lang="en-AU" altLang="en-US" sz="1400" dirty="0"/>
              <a:t>Remove control hose from the rotary ball valve</a:t>
            </a:r>
          </a:p>
          <a:p>
            <a:pPr marL="0" indent="0">
              <a:lnSpc>
                <a:spcPct val="120000"/>
              </a:lnSpc>
              <a:spcBef>
                <a:spcPts val="600"/>
              </a:spcBef>
              <a:spcAft>
                <a:spcPts val="600"/>
              </a:spcAft>
              <a:buFont typeface="+mj-lt"/>
              <a:buAutoNum type="arabicPeriod"/>
            </a:pPr>
            <a:r>
              <a:rPr lang="en-AU" altLang="en-US" sz="1400" dirty="0"/>
              <a:t>Remove small </a:t>
            </a:r>
            <a:r>
              <a:rPr lang="en-AU" altLang="en-US" sz="1400" dirty="0" err="1"/>
              <a:t>triclover</a:t>
            </a:r>
            <a:r>
              <a:rPr lang="en-AU" altLang="en-US" sz="1400" dirty="0"/>
              <a:t> clamp from the base of the diffuser</a:t>
            </a:r>
          </a:p>
          <a:p>
            <a:pPr marL="0" indent="0">
              <a:lnSpc>
                <a:spcPct val="120000"/>
              </a:lnSpc>
              <a:spcBef>
                <a:spcPts val="600"/>
              </a:spcBef>
              <a:spcAft>
                <a:spcPts val="600"/>
              </a:spcAft>
              <a:buFont typeface="+mj-lt"/>
              <a:buAutoNum type="arabicPeriod"/>
            </a:pPr>
            <a:r>
              <a:rPr lang="en-AU" altLang="en-US" sz="1400" dirty="0"/>
              <a:t>Remove the large clamp from the diffuser.</a:t>
            </a:r>
          </a:p>
          <a:p>
            <a:pPr marL="0" indent="0">
              <a:lnSpc>
                <a:spcPct val="120000"/>
              </a:lnSpc>
              <a:spcBef>
                <a:spcPts val="600"/>
              </a:spcBef>
              <a:spcAft>
                <a:spcPts val="600"/>
              </a:spcAft>
              <a:buFont typeface="+mj-lt"/>
              <a:buAutoNum type="arabicPeriod"/>
            </a:pPr>
            <a:r>
              <a:rPr lang="en-AU" altLang="en-US" sz="1400" dirty="0"/>
              <a:t>Check for blockages in the diffuser housing.</a:t>
            </a:r>
          </a:p>
          <a:p>
            <a:pPr marL="0" indent="0">
              <a:lnSpc>
                <a:spcPct val="120000"/>
              </a:lnSpc>
              <a:spcBef>
                <a:spcPts val="600"/>
              </a:spcBef>
              <a:spcAft>
                <a:spcPts val="600"/>
              </a:spcAft>
              <a:buFont typeface="+mj-lt"/>
              <a:buAutoNum type="arabicPeriod"/>
            </a:pPr>
            <a:r>
              <a:rPr lang="en-AU" altLang="en-US" sz="1400" dirty="0"/>
              <a:t>Check for blockage of the venturi and housing</a:t>
            </a:r>
          </a:p>
          <a:p>
            <a:pPr marL="0" indent="0">
              <a:lnSpc>
                <a:spcPct val="120000"/>
              </a:lnSpc>
              <a:spcBef>
                <a:spcPts val="600"/>
              </a:spcBef>
              <a:spcAft>
                <a:spcPts val="600"/>
              </a:spcAft>
              <a:buFont typeface="+mj-lt"/>
              <a:buAutoNum type="arabicPeriod"/>
            </a:pPr>
            <a:r>
              <a:rPr lang="en-AU" altLang="en-US" sz="1400" dirty="0"/>
              <a:t>Installation is a reverse of the above checking that the rubber gaskets are in the correct place.</a:t>
            </a:r>
          </a:p>
        </p:txBody>
      </p:sp>
      <p:pic>
        <p:nvPicPr>
          <p:cNvPr id="4" name="Picture 4" descr="P101006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14913" y="957943"/>
            <a:ext cx="350043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6157913" y="1315131"/>
            <a:ext cx="914400" cy="612775"/>
          </a:xfrm>
          <a:prstGeom prst="wedgeRectCallout">
            <a:avLst>
              <a:gd name="adj1" fmla="val 91843"/>
              <a:gd name="adj2" fmla="val 98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sz="1100" dirty="0">
                <a:solidFill>
                  <a:schemeClr val="bg1"/>
                </a:solidFill>
                <a:latin typeface="Arial" charset="0"/>
                <a:ea typeface="Arial" charset="0"/>
                <a:cs typeface="Arial" charset="0"/>
              </a:rPr>
              <a:t>3. Remove large clamp</a:t>
            </a:r>
          </a:p>
        </p:txBody>
      </p:sp>
      <p:sp>
        <p:nvSpPr>
          <p:cNvPr id="6" name="Rectangular Callout 5"/>
          <p:cNvSpPr/>
          <p:nvPr/>
        </p:nvSpPr>
        <p:spPr>
          <a:xfrm>
            <a:off x="5586413" y="3785281"/>
            <a:ext cx="914400" cy="719812"/>
          </a:xfrm>
          <a:prstGeom prst="wedgeRectCallout">
            <a:avLst>
              <a:gd name="adj1" fmla="val 99641"/>
              <a:gd name="adj2" fmla="val 302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sz="1100" dirty="0">
                <a:solidFill>
                  <a:schemeClr val="bg1"/>
                </a:solidFill>
                <a:latin typeface="Arial" charset="0"/>
                <a:ea typeface="Arial" charset="0"/>
                <a:cs typeface="Arial" charset="0"/>
              </a:rPr>
              <a:t>2. Remove small clamp</a:t>
            </a:r>
          </a:p>
        </p:txBody>
      </p:sp>
      <p:sp>
        <p:nvSpPr>
          <p:cNvPr id="7" name="Rectangular Callout 6"/>
          <p:cNvSpPr/>
          <p:nvPr/>
        </p:nvSpPr>
        <p:spPr>
          <a:xfrm>
            <a:off x="5586413" y="2665182"/>
            <a:ext cx="914400" cy="762912"/>
          </a:xfrm>
          <a:prstGeom prst="wedgeRectCallout">
            <a:avLst>
              <a:gd name="adj1" fmla="val 91843"/>
              <a:gd name="adj2" fmla="val 98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x-none" sz="1050" dirty="0">
                <a:solidFill>
                  <a:schemeClr val="bg1"/>
                </a:solidFill>
                <a:ea typeface="Arial" charset="0"/>
                <a:cs typeface="Arial" charset="0"/>
              </a:rPr>
              <a:t>1. Remove Control Hose</a:t>
            </a:r>
          </a:p>
        </p:txBody>
      </p:sp>
      <p:sp>
        <p:nvSpPr>
          <p:cNvPr id="10" name="Date Placeholder 9"/>
          <p:cNvSpPr>
            <a:spLocks noGrp="1"/>
          </p:cNvSpPr>
          <p:nvPr>
            <p:ph type="dt" sz="half" idx="10"/>
          </p:nvPr>
        </p:nvSpPr>
        <p:spPr/>
        <p:txBody>
          <a:bodyPr/>
          <a:lstStyle/>
          <a:p>
            <a:r>
              <a:rPr lang="en-AU"/>
              <a:t>V10119</a:t>
            </a:r>
            <a:endParaRPr lang="en-AU" dirty="0"/>
          </a:p>
        </p:txBody>
      </p:sp>
      <p:sp>
        <p:nvSpPr>
          <p:cNvPr id="11" name="Slide Number Placeholder 10"/>
          <p:cNvSpPr>
            <a:spLocks noGrp="1"/>
          </p:cNvSpPr>
          <p:nvPr>
            <p:ph type="sldNum" sz="quarter" idx="12"/>
          </p:nvPr>
        </p:nvSpPr>
        <p:spPr/>
        <p:txBody>
          <a:bodyPr/>
          <a:lstStyle/>
          <a:p>
            <a:fld id="{0BDCAD25-6A88-8A4D-AD9E-EABF89AAB71D}" type="slidenum">
              <a:rPr lang="en-AU" smtClean="0"/>
              <a:pPr/>
              <a:t>17</a:t>
            </a:fld>
            <a:endParaRPr lang="en-AU"/>
          </a:p>
        </p:txBody>
      </p:sp>
    </p:spTree>
    <p:extLst>
      <p:ext uri="{BB962C8B-B14F-4D97-AF65-F5344CB8AC3E}">
        <p14:creationId xmlns:p14="http://schemas.microsoft.com/office/powerpoint/2010/main" val="6624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Maximising Performance</a:t>
            </a:r>
          </a:p>
        </p:txBody>
      </p:sp>
      <p:sp>
        <p:nvSpPr>
          <p:cNvPr id="3" name="Content Placeholder 2"/>
          <p:cNvSpPr>
            <a:spLocks noGrp="1"/>
          </p:cNvSpPr>
          <p:nvPr>
            <p:ph idx="1"/>
          </p:nvPr>
        </p:nvSpPr>
        <p:spPr/>
        <p:txBody>
          <a:bodyPr>
            <a:normAutofit fontScale="92500" lnSpcReduction="10000"/>
          </a:bodyPr>
          <a:lstStyle/>
          <a:p>
            <a:pPr marL="0" indent="0">
              <a:lnSpc>
                <a:spcPct val="110000"/>
              </a:lnSpc>
              <a:spcBef>
                <a:spcPts val="300"/>
              </a:spcBef>
              <a:spcAft>
                <a:spcPts val="300"/>
              </a:spcAft>
              <a:buNone/>
            </a:pPr>
            <a:r>
              <a:rPr lang="en-AU" altLang="en-US" sz="1400" dirty="0"/>
              <a:t>To ensure the unit’s performance is maximised follow these guidelines,</a:t>
            </a:r>
          </a:p>
          <a:p>
            <a:pPr marL="342900" indent="-342900">
              <a:lnSpc>
                <a:spcPct val="110000"/>
              </a:lnSpc>
              <a:spcBef>
                <a:spcPts val="300"/>
              </a:spcBef>
              <a:spcAft>
                <a:spcPts val="300"/>
              </a:spcAft>
              <a:buFont typeface="+mj-lt"/>
              <a:buAutoNum type="arabicPeriod"/>
            </a:pPr>
            <a:r>
              <a:rPr lang="en-AU" altLang="en-US" sz="1400" dirty="0"/>
              <a:t>Ensure the unit has been </a:t>
            </a:r>
            <a:r>
              <a:rPr lang="en-AU" altLang="en-US" sz="1400" u="sng" dirty="0">
                <a:solidFill>
                  <a:srgbClr val="FF0000"/>
                </a:solidFill>
              </a:rPr>
              <a:t>properly serviced</a:t>
            </a:r>
            <a:r>
              <a:rPr lang="en-AU" altLang="en-US" sz="1400" dirty="0"/>
              <a:t> and all components are in sound working condition </a:t>
            </a:r>
            <a:r>
              <a:rPr lang="en-AU" altLang="en-US" sz="1400" u="sng" dirty="0">
                <a:solidFill>
                  <a:srgbClr val="FF0000"/>
                </a:solidFill>
              </a:rPr>
              <a:t>prior to commencing</a:t>
            </a:r>
            <a:r>
              <a:rPr lang="en-AU" altLang="en-US" sz="1400" dirty="0"/>
              <a:t> any operation.</a:t>
            </a:r>
          </a:p>
          <a:p>
            <a:pPr marL="342900" indent="-342900">
              <a:lnSpc>
                <a:spcPct val="110000"/>
              </a:lnSpc>
              <a:spcBef>
                <a:spcPts val="300"/>
              </a:spcBef>
              <a:spcAft>
                <a:spcPts val="300"/>
              </a:spcAft>
              <a:buFont typeface="+mj-lt"/>
              <a:buAutoNum type="arabicPeriod"/>
            </a:pPr>
            <a:r>
              <a:rPr lang="en-AU" altLang="en-US" sz="1400" dirty="0"/>
              <a:t>It is </a:t>
            </a:r>
            <a:r>
              <a:rPr lang="en-AU" altLang="en-US" sz="1400" u="sng" dirty="0">
                <a:solidFill>
                  <a:srgbClr val="FF0000"/>
                </a:solidFill>
              </a:rPr>
              <a:t>critical</a:t>
            </a:r>
            <a:r>
              <a:rPr lang="en-AU" altLang="en-US" sz="1400" dirty="0"/>
              <a:t> to the success of the operation that the air supply is both </a:t>
            </a:r>
            <a:r>
              <a:rPr lang="en-AU" altLang="en-US" sz="1400" u="sng" dirty="0">
                <a:solidFill>
                  <a:srgbClr val="FF0000"/>
                </a:solidFill>
              </a:rPr>
              <a:t>adequate and reliable</a:t>
            </a:r>
            <a:r>
              <a:rPr lang="en-AU" altLang="en-US" sz="1400" dirty="0"/>
              <a:t> for the job at hand.</a:t>
            </a:r>
          </a:p>
          <a:p>
            <a:pPr marL="342900" indent="-342900">
              <a:lnSpc>
                <a:spcPct val="110000"/>
              </a:lnSpc>
              <a:spcBef>
                <a:spcPts val="300"/>
              </a:spcBef>
              <a:spcAft>
                <a:spcPts val="300"/>
              </a:spcAft>
              <a:buFont typeface="+mj-lt"/>
              <a:buAutoNum type="arabicPeriod"/>
            </a:pPr>
            <a:r>
              <a:rPr lang="en-AU" altLang="en-US" sz="1400" dirty="0"/>
              <a:t>Follow the support information, read the manual, view the CD and be familiar with the equipment, you</a:t>
            </a:r>
            <a:r>
              <a:rPr lang="en-AU" altLang="en-US" sz="1400" dirty="0">
                <a:solidFill>
                  <a:srgbClr val="FF0000"/>
                </a:solidFill>
              </a:rPr>
              <a:t> </a:t>
            </a:r>
            <a:r>
              <a:rPr lang="en-AU" altLang="en-US" sz="1400" u="sng" dirty="0">
                <a:solidFill>
                  <a:srgbClr val="FF0000"/>
                </a:solidFill>
              </a:rPr>
              <a:t>don’t </a:t>
            </a:r>
            <a:r>
              <a:rPr lang="en-AU" altLang="en-US" sz="1400" dirty="0"/>
              <a:t>want to </a:t>
            </a:r>
            <a:r>
              <a:rPr lang="en-AU" altLang="en-US" sz="1400" u="sng" dirty="0">
                <a:solidFill>
                  <a:srgbClr val="FF0000"/>
                </a:solidFill>
              </a:rPr>
              <a:t>learn on the run</a:t>
            </a:r>
            <a:r>
              <a:rPr lang="en-AU" altLang="en-US" sz="1400" dirty="0"/>
              <a:t>.</a:t>
            </a:r>
          </a:p>
          <a:p>
            <a:pPr marL="342900" indent="-342900">
              <a:lnSpc>
                <a:spcPct val="110000"/>
              </a:lnSpc>
              <a:spcBef>
                <a:spcPts val="300"/>
              </a:spcBef>
              <a:spcAft>
                <a:spcPts val="300"/>
              </a:spcAft>
              <a:buFont typeface="+mj-lt"/>
              <a:buAutoNum type="arabicPeriod"/>
            </a:pPr>
            <a:r>
              <a:rPr lang="en-AU" altLang="en-US" sz="1400" dirty="0"/>
              <a:t>Inspect the set up/installation and apply common sense, if it doesn’t look right there is a good chance it isn’t, if unsure </a:t>
            </a:r>
            <a:r>
              <a:rPr lang="en-AU" altLang="en-US" sz="1400" u="sng" dirty="0">
                <a:solidFill>
                  <a:srgbClr val="FF0000"/>
                </a:solidFill>
              </a:rPr>
              <a:t>ask the question</a:t>
            </a:r>
            <a:r>
              <a:rPr lang="en-AU" altLang="en-US" sz="1400" dirty="0"/>
              <a:t>.</a:t>
            </a:r>
          </a:p>
          <a:p>
            <a:pPr marL="342900" indent="-342900">
              <a:lnSpc>
                <a:spcPct val="110000"/>
              </a:lnSpc>
              <a:spcBef>
                <a:spcPts val="300"/>
              </a:spcBef>
              <a:spcAft>
                <a:spcPts val="300"/>
              </a:spcAft>
              <a:buFont typeface="+mj-lt"/>
              <a:buAutoNum type="arabicPeriod"/>
            </a:pPr>
            <a:r>
              <a:rPr lang="en-AU" altLang="en-US" sz="1400" dirty="0"/>
              <a:t>Once operational, </a:t>
            </a:r>
            <a:r>
              <a:rPr lang="en-AU" altLang="en-US" sz="1400" u="sng" dirty="0">
                <a:solidFill>
                  <a:srgbClr val="FF0000"/>
                </a:solidFill>
              </a:rPr>
              <a:t>watch, listen and learn</a:t>
            </a:r>
            <a:r>
              <a:rPr lang="en-AU" altLang="en-US" sz="1400" dirty="0"/>
              <a:t> as minor adjustments in the unit’s operation may deliver large productivity outcomes. I.E. a few seconds of timing adjustment in a 24/7 operation can add up to may tonnes of product throughput.</a:t>
            </a:r>
          </a:p>
          <a:p>
            <a:pPr marL="342900" indent="-342900">
              <a:lnSpc>
                <a:spcPct val="110000"/>
              </a:lnSpc>
              <a:spcBef>
                <a:spcPts val="300"/>
              </a:spcBef>
              <a:spcAft>
                <a:spcPts val="300"/>
              </a:spcAft>
              <a:buFont typeface="+mj-lt"/>
              <a:buAutoNum type="arabicPeriod"/>
            </a:pPr>
            <a:r>
              <a:rPr lang="en-AU" altLang="en-US" sz="1400" dirty="0"/>
              <a:t>In the event of a functional problem respond quickly, but </a:t>
            </a:r>
            <a:r>
              <a:rPr lang="en-AU" altLang="en-US" sz="1400" u="sng" dirty="0">
                <a:solidFill>
                  <a:srgbClr val="FF0000"/>
                </a:solidFill>
              </a:rPr>
              <a:t>don’t panic and don’t assume</a:t>
            </a:r>
            <a:r>
              <a:rPr lang="en-AU" altLang="en-US" sz="1400" dirty="0"/>
              <a:t> if unsure as to the cause, carry out the </a:t>
            </a:r>
            <a:r>
              <a:rPr lang="en-AU" altLang="en-US" sz="1400" dirty="0">
                <a:solidFill>
                  <a:srgbClr val="FF0000"/>
                </a:solidFill>
              </a:rPr>
              <a:t>5 quick steps to fault find fast</a:t>
            </a:r>
            <a:r>
              <a:rPr lang="en-AU" altLang="en-US" sz="1400" dirty="0"/>
              <a:t>.</a:t>
            </a:r>
            <a:br>
              <a:rPr lang="en-AU" altLang="en-US" sz="1400" dirty="0"/>
            </a:br>
            <a:br>
              <a:rPr lang="en-AU" altLang="en-US" sz="1400" dirty="0"/>
            </a:br>
            <a:r>
              <a:rPr lang="en-AU" altLang="en-US" sz="1400" dirty="0"/>
              <a:t>It is </a:t>
            </a:r>
            <a:r>
              <a:rPr lang="en-AU" altLang="en-US" sz="1400" u="sng" dirty="0">
                <a:solidFill>
                  <a:srgbClr val="FF0000"/>
                </a:solidFill>
              </a:rPr>
              <a:t>not advisable</a:t>
            </a:r>
            <a:r>
              <a:rPr lang="en-AU" altLang="en-US" sz="1400" dirty="0">
                <a:solidFill>
                  <a:srgbClr val="FF0000"/>
                </a:solidFill>
              </a:rPr>
              <a:t> </a:t>
            </a:r>
            <a:r>
              <a:rPr lang="en-AU" altLang="en-US" sz="1400" dirty="0"/>
              <a:t>to change out any component without first carrying out the above steps.</a:t>
            </a:r>
          </a:p>
          <a:p>
            <a:pPr marL="342900" indent="-342900">
              <a:lnSpc>
                <a:spcPct val="110000"/>
              </a:lnSpc>
              <a:spcBef>
                <a:spcPts val="300"/>
              </a:spcBef>
              <a:spcAft>
                <a:spcPts val="300"/>
              </a:spcAft>
              <a:buFont typeface="+mj-lt"/>
              <a:buAutoNum type="arabicPeriod"/>
            </a:pPr>
            <a:endParaRPr lang="en-AU" sz="1400" dirty="0"/>
          </a:p>
        </p:txBody>
      </p:sp>
      <p:sp>
        <p:nvSpPr>
          <p:cNvPr id="6" name="Date Placeholder 5"/>
          <p:cNvSpPr>
            <a:spLocks noGrp="1"/>
          </p:cNvSpPr>
          <p:nvPr>
            <p:ph type="dt" sz="half" idx="10"/>
          </p:nvPr>
        </p:nvSpPr>
        <p:spPr/>
        <p:txBody>
          <a:bodyPr/>
          <a:lstStyle/>
          <a:p>
            <a:r>
              <a:rPr lang="en-AU"/>
              <a:t>V10119</a:t>
            </a:r>
            <a:endParaRPr lang="en-AU" dirty="0"/>
          </a:p>
        </p:txBody>
      </p:sp>
      <p:sp>
        <p:nvSpPr>
          <p:cNvPr id="7" name="Slide Number Placeholder 6"/>
          <p:cNvSpPr>
            <a:spLocks noGrp="1"/>
          </p:cNvSpPr>
          <p:nvPr>
            <p:ph type="sldNum" sz="quarter" idx="12"/>
          </p:nvPr>
        </p:nvSpPr>
        <p:spPr/>
        <p:txBody>
          <a:bodyPr/>
          <a:lstStyle/>
          <a:p>
            <a:fld id="{0BDCAD25-6A88-8A4D-AD9E-EABF89AAB71D}" type="slidenum">
              <a:rPr lang="en-AU" smtClean="0"/>
              <a:pPr/>
              <a:t>18</a:t>
            </a:fld>
            <a:endParaRPr lang="en-AU"/>
          </a:p>
        </p:txBody>
      </p:sp>
    </p:spTree>
    <p:extLst>
      <p:ext uri="{BB962C8B-B14F-4D97-AF65-F5344CB8AC3E}">
        <p14:creationId xmlns:p14="http://schemas.microsoft.com/office/powerpoint/2010/main" val="50269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Pickup Nozzle Operation</a:t>
            </a:r>
          </a:p>
        </p:txBody>
      </p:sp>
      <p:sp>
        <p:nvSpPr>
          <p:cNvPr id="4" name="Content Placeholder 3"/>
          <p:cNvSpPr>
            <a:spLocks noGrp="1"/>
          </p:cNvSpPr>
          <p:nvPr>
            <p:ph sz="half" idx="2"/>
          </p:nvPr>
        </p:nvSpPr>
        <p:spPr/>
        <p:txBody>
          <a:bodyPr>
            <a:normAutofit fontScale="55000" lnSpcReduction="20000"/>
          </a:bodyPr>
          <a:lstStyle/>
          <a:p>
            <a:pPr marL="0" indent="0">
              <a:lnSpc>
                <a:spcPct val="120000"/>
              </a:lnSpc>
              <a:spcBef>
                <a:spcPts val="600"/>
              </a:spcBef>
              <a:spcAft>
                <a:spcPts val="600"/>
              </a:spcAft>
              <a:buNone/>
            </a:pPr>
            <a:r>
              <a:rPr lang="en-AU" altLang="en-US" sz="2400" dirty="0"/>
              <a:t>The pick up nozzle primary purpose is to allow the operator to direct the point of suction. A small valve located on the handle when opened allows ambient air to be drawn in under vacuum and mix with the product within the nozzle. This in-turn allows the material to be pneumatically conveyed back to the pump rather than drawn under pure vacuum alone.</a:t>
            </a:r>
          </a:p>
          <a:p>
            <a:pPr marL="0" indent="0">
              <a:lnSpc>
                <a:spcPct val="120000"/>
              </a:lnSpc>
              <a:spcBef>
                <a:spcPts val="600"/>
              </a:spcBef>
              <a:spcAft>
                <a:spcPts val="600"/>
              </a:spcAft>
              <a:buNone/>
            </a:pPr>
            <a:r>
              <a:rPr lang="en-AU" altLang="en-US" sz="2400" dirty="0"/>
              <a:t>This is particularly helpful when the material is extremely viscous or the head of the lift is greater than the corresponding vacuum level generated.</a:t>
            </a:r>
          </a:p>
          <a:p>
            <a:pPr marL="0" indent="0">
              <a:lnSpc>
                <a:spcPct val="120000"/>
              </a:lnSpc>
              <a:spcBef>
                <a:spcPts val="600"/>
              </a:spcBef>
              <a:spcAft>
                <a:spcPts val="600"/>
              </a:spcAft>
              <a:buNone/>
            </a:pPr>
            <a:r>
              <a:rPr lang="en-AU" altLang="en-US" sz="2400" dirty="0"/>
              <a:t>A floor cleaning tool, inline </a:t>
            </a:r>
            <a:r>
              <a:rPr lang="en-AU" altLang="en-US" sz="2400" dirty="0" err="1"/>
              <a:t>eductor</a:t>
            </a:r>
            <a:r>
              <a:rPr lang="en-AU" altLang="en-US" sz="2400" dirty="0"/>
              <a:t> and </a:t>
            </a:r>
            <a:r>
              <a:rPr lang="en-AU" altLang="en-US" sz="2400" dirty="0" err="1"/>
              <a:t>Boosta</a:t>
            </a:r>
            <a:r>
              <a:rPr lang="en-AU" altLang="en-US" sz="2400" dirty="0"/>
              <a:t> attachment are available to either assist or enhance the nozzle and units performance.</a:t>
            </a:r>
          </a:p>
        </p:txBody>
      </p:sp>
      <p:sp>
        <p:nvSpPr>
          <p:cNvPr id="5" name="Text Box 18"/>
          <p:cNvSpPr txBox="1">
            <a:spLocks noChangeArrowheads="1"/>
          </p:cNvSpPr>
          <p:nvPr/>
        </p:nvSpPr>
        <p:spPr bwMode="auto">
          <a:xfrm>
            <a:off x="297521" y="4472517"/>
            <a:ext cx="4218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400" dirty="0"/>
              <a:t>On the recovery/vacuum side material can have a very high solids content but </a:t>
            </a:r>
            <a:r>
              <a:rPr lang="en-AU" altLang="en-US" sz="1400" b="1" dirty="0">
                <a:solidFill>
                  <a:srgbClr val="FF0000"/>
                </a:solidFill>
              </a:rPr>
              <a:t>must be </a:t>
            </a:r>
            <a:r>
              <a:rPr lang="en-AU" altLang="en-US" sz="1400" b="1" dirty="0" err="1">
                <a:solidFill>
                  <a:srgbClr val="FF0000"/>
                </a:solidFill>
              </a:rPr>
              <a:t>flowable</a:t>
            </a:r>
            <a:endParaRPr lang="en-AU" altLang="en-US" sz="1400" b="1" dirty="0"/>
          </a:p>
        </p:txBody>
      </p:sp>
      <p:pic>
        <p:nvPicPr>
          <p:cNvPr id="6" name="Picture 24" descr="Suction Wash Pond Unimin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521" y="1521354"/>
            <a:ext cx="396081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5"/>
          <p:cNvSpPr>
            <a:spLocks noChangeArrowheads="1"/>
          </p:cNvSpPr>
          <p:nvPr/>
        </p:nvSpPr>
        <p:spPr bwMode="auto">
          <a:xfrm>
            <a:off x="2529546" y="2024592"/>
            <a:ext cx="1490663" cy="1008062"/>
          </a:xfrm>
          <a:prstGeom prst="wedgeRectCallout">
            <a:avLst>
              <a:gd name="adj1" fmla="val -58199"/>
              <a:gd name="adj2" fmla="val 99134"/>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a:solidFill>
                  <a:schemeClr val="bg1"/>
                </a:solidFill>
              </a:rPr>
              <a:t>Handle valve allows ambient ONLY air to be drawn in to assist in carrying the product back to the pump.</a:t>
            </a:r>
          </a:p>
        </p:txBody>
      </p:sp>
      <p:sp>
        <p:nvSpPr>
          <p:cNvPr id="13" name="Date Placeholder 12"/>
          <p:cNvSpPr>
            <a:spLocks noGrp="1"/>
          </p:cNvSpPr>
          <p:nvPr>
            <p:ph type="dt" sz="half" idx="10"/>
          </p:nvPr>
        </p:nvSpPr>
        <p:spPr/>
        <p:txBody>
          <a:bodyPr/>
          <a:lstStyle/>
          <a:p>
            <a:r>
              <a:rPr lang="en-AU"/>
              <a:t>V10119</a:t>
            </a:r>
            <a:endParaRPr lang="en-AU" dirty="0"/>
          </a:p>
        </p:txBody>
      </p:sp>
      <p:sp>
        <p:nvSpPr>
          <p:cNvPr id="14" name="Slide Number Placeholder 13"/>
          <p:cNvSpPr>
            <a:spLocks noGrp="1"/>
          </p:cNvSpPr>
          <p:nvPr>
            <p:ph type="sldNum" sz="quarter" idx="12"/>
          </p:nvPr>
        </p:nvSpPr>
        <p:spPr/>
        <p:txBody>
          <a:bodyPr/>
          <a:lstStyle/>
          <a:p>
            <a:fld id="{0BDCAD25-6A88-8A4D-AD9E-EABF89AAB71D}" type="slidenum">
              <a:rPr lang="en-AU" smtClean="0"/>
              <a:pPr/>
              <a:t>19</a:t>
            </a:fld>
            <a:endParaRPr lang="en-AU"/>
          </a:p>
        </p:txBody>
      </p:sp>
    </p:spTree>
    <p:extLst>
      <p:ext uri="{BB962C8B-B14F-4D97-AF65-F5344CB8AC3E}">
        <p14:creationId xmlns:p14="http://schemas.microsoft.com/office/powerpoint/2010/main" val="10485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2000" b="1" dirty="0"/>
              <a:t>SupaVac SV60/SV60V/SV110 Maintenance Training</a:t>
            </a:r>
            <a:endParaRPr lang="en-AU" sz="2000" dirty="0"/>
          </a:p>
        </p:txBody>
      </p:sp>
      <p:sp>
        <p:nvSpPr>
          <p:cNvPr id="3" name="Content Placeholder 2"/>
          <p:cNvSpPr>
            <a:spLocks noGrp="1"/>
          </p:cNvSpPr>
          <p:nvPr>
            <p:ph sz="half" idx="1"/>
          </p:nvPr>
        </p:nvSpPr>
        <p:spPr>
          <a:xfrm>
            <a:off x="628650" y="1216554"/>
            <a:ext cx="3886200" cy="3626115"/>
          </a:xfrm>
        </p:spPr>
        <p:txBody>
          <a:bodyPr>
            <a:normAutofit fontScale="70000" lnSpcReduction="20000"/>
          </a:bodyPr>
          <a:lstStyle/>
          <a:p>
            <a:pPr>
              <a:spcBef>
                <a:spcPct val="50000"/>
              </a:spcBef>
              <a:buNone/>
            </a:pPr>
            <a:r>
              <a:rPr lang="en-GB" altLang="en-US" sz="2400" dirty="0">
                <a:solidFill>
                  <a:schemeClr val="tx1">
                    <a:lumMod val="75000"/>
                    <a:lumOff val="25000"/>
                  </a:schemeClr>
                </a:solidFill>
              </a:rPr>
              <a:t>2. Slide Index</a:t>
            </a:r>
          </a:p>
          <a:p>
            <a:pPr>
              <a:spcBef>
                <a:spcPct val="50000"/>
              </a:spcBef>
              <a:buNone/>
            </a:pPr>
            <a:r>
              <a:rPr lang="en-GB" altLang="en-US" sz="2400" dirty="0">
                <a:solidFill>
                  <a:schemeClr val="tx1">
                    <a:lumMod val="75000"/>
                    <a:lumOff val="25000"/>
                  </a:schemeClr>
                </a:solidFill>
              </a:rPr>
              <a:t>3. Introduction</a:t>
            </a:r>
          </a:p>
          <a:p>
            <a:pPr>
              <a:spcBef>
                <a:spcPct val="50000"/>
              </a:spcBef>
              <a:buNone/>
            </a:pPr>
            <a:r>
              <a:rPr lang="en-GB" altLang="en-US" sz="2400" dirty="0">
                <a:solidFill>
                  <a:schemeClr val="tx1">
                    <a:lumMod val="75000"/>
                    <a:lumOff val="25000"/>
                  </a:schemeClr>
                </a:solidFill>
              </a:rPr>
              <a:t>4. Basic System Operation</a:t>
            </a:r>
          </a:p>
          <a:p>
            <a:pPr>
              <a:spcBef>
                <a:spcPct val="50000"/>
              </a:spcBef>
              <a:buNone/>
            </a:pPr>
            <a:r>
              <a:rPr lang="en-GB" altLang="en-US" sz="2400" dirty="0">
                <a:solidFill>
                  <a:schemeClr val="tx1">
                    <a:lumMod val="75000"/>
                    <a:lumOff val="25000"/>
                  </a:schemeClr>
                </a:solidFill>
              </a:rPr>
              <a:t>5. Typical Unit Installation</a:t>
            </a:r>
          </a:p>
          <a:p>
            <a:pPr>
              <a:spcBef>
                <a:spcPct val="50000"/>
              </a:spcBef>
              <a:buNone/>
            </a:pPr>
            <a:r>
              <a:rPr lang="en-GB" altLang="en-US" sz="2400" dirty="0">
                <a:solidFill>
                  <a:schemeClr val="tx1">
                    <a:lumMod val="75000"/>
                    <a:lumOff val="25000"/>
                  </a:schemeClr>
                </a:solidFill>
              </a:rPr>
              <a:t>6. Basic Rules of Operation</a:t>
            </a:r>
          </a:p>
          <a:p>
            <a:pPr>
              <a:spcBef>
                <a:spcPct val="50000"/>
              </a:spcBef>
              <a:buNone/>
            </a:pPr>
            <a:r>
              <a:rPr lang="en-GB" altLang="en-US" sz="2400" dirty="0">
                <a:solidFill>
                  <a:schemeClr val="tx1">
                    <a:lumMod val="75000"/>
                    <a:lumOff val="25000"/>
                  </a:schemeClr>
                </a:solidFill>
              </a:rPr>
              <a:t>7. Important Steps Before Use</a:t>
            </a:r>
          </a:p>
          <a:p>
            <a:pPr>
              <a:spcBef>
                <a:spcPct val="50000"/>
              </a:spcBef>
              <a:buNone/>
            </a:pPr>
            <a:r>
              <a:rPr lang="en-GB" altLang="en-US" sz="2400" dirty="0">
                <a:solidFill>
                  <a:schemeClr val="tx1">
                    <a:lumMod val="75000"/>
                    <a:lumOff val="25000"/>
                  </a:schemeClr>
                </a:solidFill>
              </a:rPr>
              <a:t>8. Daily Service Routine</a:t>
            </a:r>
          </a:p>
          <a:p>
            <a:pPr>
              <a:spcBef>
                <a:spcPct val="50000"/>
              </a:spcBef>
              <a:buNone/>
            </a:pPr>
            <a:r>
              <a:rPr lang="en-GB" altLang="en-US" sz="2400" dirty="0">
                <a:solidFill>
                  <a:schemeClr val="tx1">
                    <a:lumMod val="75000"/>
                    <a:lumOff val="25000"/>
                  </a:schemeClr>
                </a:solidFill>
              </a:rPr>
              <a:t>9. Main Components</a:t>
            </a:r>
          </a:p>
          <a:p>
            <a:pPr>
              <a:spcBef>
                <a:spcPct val="50000"/>
              </a:spcBef>
              <a:buNone/>
            </a:pPr>
            <a:r>
              <a:rPr lang="en-GB" altLang="en-US" sz="2400" dirty="0">
                <a:solidFill>
                  <a:schemeClr val="tx1">
                    <a:lumMod val="75000"/>
                    <a:lumOff val="25000"/>
                  </a:schemeClr>
                </a:solidFill>
              </a:rPr>
              <a:t>10. Pump Control Components</a:t>
            </a:r>
          </a:p>
          <a:p>
            <a:pPr>
              <a:spcBef>
                <a:spcPct val="50000"/>
              </a:spcBef>
              <a:buNone/>
            </a:pPr>
            <a:r>
              <a:rPr lang="en-GB" altLang="en-US" sz="2400" dirty="0">
                <a:solidFill>
                  <a:schemeClr val="tx1">
                    <a:lumMod val="75000"/>
                    <a:lumOff val="25000"/>
                  </a:schemeClr>
                </a:solidFill>
              </a:rPr>
              <a:t>11. Filter/ Lubricator Unit</a:t>
            </a:r>
          </a:p>
          <a:p>
            <a:pPr>
              <a:spcBef>
                <a:spcPct val="50000"/>
              </a:spcBef>
              <a:buNone/>
            </a:pPr>
            <a:r>
              <a:rPr lang="en-GB" altLang="en-US" sz="2400" dirty="0">
                <a:solidFill>
                  <a:schemeClr val="tx1">
                    <a:lumMod val="75000"/>
                    <a:lumOff val="25000"/>
                  </a:schemeClr>
                </a:solidFill>
              </a:rPr>
              <a:t>12. Air Supply/ Control Valves</a:t>
            </a:r>
          </a:p>
        </p:txBody>
      </p:sp>
      <p:sp>
        <p:nvSpPr>
          <p:cNvPr id="6" name="Date Placeholder 5"/>
          <p:cNvSpPr>
            <a:spLocks noGrp="1"/>
          </p:cNvSpPr>
          <p:nvPr>
            <p:ph type="dt" sz="half" idx="10"/>
          </p:nvPr>
        </p:nvSpPr>
        <p:spPr/>
        <p:txBody>
          <a:bodyPr/>
          <a:lstStyle/>
          <a:p>
            <a:r>
              <a:rPr lang="en-AU"/>
              <a:t>V10119</a:t>
            </a:r>
            <a:endParaRPr lang="en-AU" dirty="0"/>
          </a:p>
        </p:txBody>
      </p:sp>
      <p:sp>
        <p:nvSpPr>
          <p:cNvPr id="7" name="Slide Number Placeholder 6"/>
          <p:cNvSpPr>
            <a:spLocks noGrp="1"/>
          </p:cNvSpPr>
          <p:nvPr>
            <p:ph type="sldNum" sz="quarter" idx="12"/>
          </p:nvPr>
        </p:nvSpPr>
        <p:spPr/>
        <p:txBody>
          <a:bodyPr/>
          <a:lstStyle/>
          <a:p>
            <a:fld id="{0BDCAD25-6A88-8A4D-AD9E-EABF89AAB71D}" type="slidenum">
              <a:rPr lang="en-AU" smtClean="0"/>
              <a:pPr/>
              <a:t>2</a:t>
            </a:fld>
            <a:endParaRPr lang="en-AU"/>
          </a:p>
        </p:txBody>
      </p:sp>
      <p:sp>
        <p:nvSpPr>
          <p:cNvPr id="9" name="Content Placeholder 2"/>
          <p:cNvSpPr>
            <a:spLocks noGrp="1"/>
          </p:cNvSpPr>
          <p:nvPr>
            <p:ph sz="half" idx="1"/>
          </p:nvPr>
        </p:nvSpPr>
        <p:spPr>
          <a:xfrm>
            <a:off x="4874079" y="1216553"/>
            <a:ext cx="3886200" cy="3626115"/>
          </a:xfrm>
        </p:spPr>
        <p:txBody>
          <a:bodyPr>
            <a:normAutofit fontScale="70000" lnSpcReduction="20000"/>
          </a:bodyPr>
          <a:lstStyle/>
          <a:p>
            <a:pPr>
              <a:spcBef>
                <a:spcPct val="50000"/>
              </a:spcBef>
              <a:buNone/>
            </a:pPr>
            <a:r>
              <a:rPr lang="en-GB" altLang="en-US" sz="2400" dirty="0">
                <a:solidFill>
                  <a:schemeClr val="tx1">
                    <a:lumMod val="75000"/>
                    <a:lumOff val="25000"/>
                  </a:schemeClr>
                </a:solidFill>
              </a:rPr>
              <a:t>13. </a:t>
            </a:r>
            <a:r>
              <a:rPr lang="en-GB" altLang="en-US" sz="2400" dirty="0" err="1">
                <a:solidFill>
                  <a:schemeClr val="tx1">
                    <a:lumMod val="75000"/>
                    <a:lumOff val="25000"/>
                  </a:schemeClr>
                </a:solidFill>
              </a:rPr>
              <a:t>Knifegate</a:t>
            </a:r>
            <a:r>
              <a:rPr lang="en-GB" altLang="en-US" sz="2400" dirty="0">
                <a:solidFill>
                  <a:schemeClr val="tx1">
                    <a:lumMod val="75000"/>
                    <a:lumOff val="25000"/>
                  </a:schemeClr>
                </a:solidFill>
              </a:rPr>
              <a:t> &amp; Actuator Components</a:t>
            </a:r>
          </a:p>
          <a:p>
            <a:pPr>
              <a:spcBef>
                <a:spcPct val="50000"/>
              </a:spcBef>
              <a:buNone/>
            </a:pPr>
            <a:r>
              <a:rPr lang="en-GB" altLang="en-US" sz="2400" dirty="0">
                <a:solidFill>
                  <a:schemeClr val="tx1">
                    <a:lumMod val="75000"/>
                    <a:lumOff val="25000"/>
                  </a:schemeClr>
                </a:solidFill>
              </a:rPr>
              <a:t>14. Control Solenoids</a:t>
            </a:r>
          </a:p>
          <a:p>
            <a:pPr>
              <a:spcBef>
                <a:spcPct val="50000"/>
              </a:spcBef>
              <a:buNone/>
            </a:pPr>
            <a:r>
              <a:rPr lang="en-GB" altLang="en-US" sz="2400" dirty="0">
                <a:solidFill>
                  <a:schemeClr val="tx1">
                    <a:lumMod val="75000"/>
                    <a:lumOff val="25000"/>
                  </a:schemeClr>
                </a:solidFill>
              </a:rPr>
              <a:t>15. Timer Block</a:t>
            </a:r>
          </a:p>
          <a:p>
            <a:pPr>
              <a:spcBef>
                <a:spcPct val="50000"/>
              </a:spcBef>
              <a:buNone/>
            </a:pPr>
            <a:r>
              <a:rPr lang="en-GB" altLang="en-US" sz="2400" dirty="0">
                <a:solidFill>
                  <a:schemeClr val="tx1">
                    <a:lumMod val="75000"/>
                    <a:lumOff val="25000"/>
                  </a:schemeClr>
                </a:solidFill>
              </a:rPr>
              <a:t>16. Switches</a:t>
            </a:r>
          </a:p>
          <a:p>
            <a:pPr>
              <a:spcBef>
                <a:spcPct val="50000"/>
              </a:spcBef>
              <a:buNone/>
            </a:pPr>
            <a:r>
              <a:rPr lang="en-GB" altLang="en-US" sz="2400" dirty="0">
                <a:solidFill>
                  <a:schemeClr val="tx1">
                    <a:lumMod val="75000"/>
                    <a:lumOff val="25000"/>
                  </a:schemeClr>
                </a:solidFill>
              </a:rPr>
              <a:t>17. Cleaning the Jetpack Housing</a:t>
            </a:r>
          </a:p>
          <a:p>
            <a:pPr>
              <a:spcBef>
                <a:spcPct val="50000"/>
              </a:spcBef>
              <a:buNone/>
            </a:pPr>
            <a:r>
              <a:rPr lang="en-GB" altLang="en-US" sz="2400" dirty="0">
                <a:solidFill>
                  <a:schemeClr val="tx1">
                    <a:lumMod val="75000"/>
                    <a:lumOff val="25000"/>
                  </a:schemeClr>
                </a:solidFill>
              </a:rPr>
              <a:t>18. Maximising Performance</a:t>
            </a:r>
          </a:p>
          <a:p>
            <a:pPr>
              <a:spcBef>
                <a:spcPct val="50000"/>
              </a:spcBef>
              <a:buNone/>
            </a:pPr>
            <a:r>
              <a:rPr lang="en-GB" altLang="en-US" sz="2400" dirty="0">
                <a:solidFill>
                  <a:schemeClr val="tx1">
                    <a:lumMod val="75000"/>
                    <a:lumOff val="25000"/>
                  </a:schemeClr>
                </a:solidFill>
              </a:rPr>
              <a:t>19. Pickup Nozzle Operation</a:t>
            </a:r>
          </a:p>
          <a:p>
            <a:pPr>
              <a:spcBef>
                <a:spcPct val="50000"/>
              </a:spcBef>
              <a:buNone/>
            </a:pPr>
            <a:r>
              <a:rPr lang="en-GB" altLang="en-US" sz="2400" dirty="0">
                <a:solidFill>
                  <a:schemeClr val="tx1">
                    <a:lumMod val="75000"/>
                    <a:lumOff val="25000"/>
                  </a:schemeClr>
                </a:solidFill>
              </a:rPr>
              <a:t>20. Fast Basic Fault Finding</a:t>
            </a:r>
          </a:p>
          <a:p>
            <a:pPr>
              <a:spcBef>
                <a:spcPct val="50000"/>
              </a:spcBef>
              <a:buNone/>
            </a:pPr>
            <a:r>
              <a:rPr lang="en-GB" altLang="en-US" sz="2400" dirty="0">
                <a:solidFill>
                  <a:schemeClr val="tx1">
                    <a:lumMod val="75000"/>
                    <a:lumOff val="25000"/>
                  </a:schemeClr>
                </a:solidFill>
              </a:rPr>
              <a:t>21. Vacuum Testing</a:t>
            </a:r>
          </a:p>
          <a:p>
            <a:pPr>
              <a:spcBef>
                <a:spcPct val="50000"/>
              </a:spcBef>
              <a:buNone/>
            </a:pPr>
            <a:r>
              <a:rPr lang="en-GB" altLang="en-US" sz="2400" dirty="0">
                <a:solidFill>
                  <a:schemeClr val="tx1">
                    <a:lumMod val="75000"/>
                    <a:lumOff val="25000"/>
                  </a:schemeClr>
                </a:solidFill>
              </a:rPr>
              <a:t>22. Fault Finding Chart</a:t>
            </a:r>
          </a:p>
          <a:p>
            <a:pPr>
              <a:spcBef>
                <a:spcPct val="50000"/>
              </a:spcBef>
              <a:buNone/>
            </a:pPr>
            <a:r>
              <a:rPr lang="en-GB" altLang="en-US" sz="2400" dirty="0">
                <a:solidFill>
                  <a:schemeClr val="tx1">
                    <a:lumMod val="75000"/>
                    <a:lumOff val="25000"/>
                  </a:schemeClr>
                </a:solidFill>
              </a:rPr>
              <a:t>23. Component Images</a:t>
            </a:r>
          </a:p>
        </p:txBody>
      </p:sp>
    </p:spTree>
    <p:extLst>
      <p:ext uri="{BB962C8B-B14F-4D97-AF65-F5344CB8AC3E}">
        <p14:creationId xmlns:p14="http://schemas.microsoft.com/office/powerpoint/2010/main" val="173450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Fast Basic Fault Finding</a:t>
            </a:r>
          </a:p>
        </p:txBody>
      </p:sp>
      <p:sp>
        <p:nvSpPr>
          <p:cNvPr id="3" name="Content Placeholder 2"/>
          <p:cNvSpPr>
            <a:spLocks noGrp="1"/>
          </p:cNvSpPr>
          <p:nvPr>
            <p:ph idx="1"/>
          </p:nvPr>
        </p:nvSpPr>
        <p:spPr>
          <a:xfrm>
            <a:off x="628650" y="1164772"/>
            <a:ext cx="7886700" cy="3697160"/>
          </a:xfrm>
        </p:spPr>
        <p:txBody>
          <a:bodyPr>
            <a:normAutofit fontScale="62500" lnSpcReduction="20000"/>
          </a:bodyPr>
          <a:lstStyle/>
          <a:p>
            <a:pPr marL="0" indent="0">
              <a:lnSpc>
                <a:spcPct val="120000"/>
              </a:lnSpc>
              <a:spcBef>
                <a:spcPts val="300"/>
              </a:spcBef>
              <a:spcAft>
                <a:spcPts val="600"/>
              </a:spcAft>
              <a:buNone/>
            </a:pPr>
            <a:r>
              <a:rPr lang="en-AU" altLang="en-US" sz="2400" dirty="0"/>
              <a:t>If the SupaVac pump has a fault, use this these </a:t>
            </a:r>
            <a:r>
              <a:rPr lang="en-AU" altLang="en-US" sz="2400" dirty="0">
                <a:solidFill>
                  <a:srgbClr val="FF0000"/>
                </a:solidFill>
              </a:rPr>
              <a:t>5 quick steps</a:t>
            </a:r>
            <a:r>
              <a:rPr lang="en-AU" altLang="en-US" sz="2400" dirty="0"/>
              <a:t> to locate and/or rectify it,</a:t>
            </a:r>
          </a:p>
          <a:p>
            <a:pPr marL="0" indent="0">
              <a:lnSpc>
                <a:spcPct val="120000"/>
              </a:lnSpc>
              <a:spcBef>
                <a:spcPts val="300"/>
              </a:spcBef>
              <a:spcAft>
                <a:spcPts val="600"/>
              </a:spcAft>
              <a:buFontTx/>
              <a:buAutoNum type="arabicPeriod"/>
            </a:pPr>
            <a:r>
              <a:rPr lang="en-AU" altLang="en-US" sz="2400" dirty="0">
                <a:solidFill>
                  <a:srgbClr val="FF0000"/>
                </a:solidFill>
              </a:rPr>
              <a:t>Supply</a:t>
            </a:r>
            <a:r>
              <a:rPr lang="en-AU" altLang="en-US" sz="2400" dirty="0"/>
              <a:t>, is supply correct? Check the air pressure on the control air pressure gauge to ensure the correct pressure is available while the unit is in operation. To remove all doubt, isolate the control system air from main supply and check function, if the problem remains it is a control system fault.</a:t>
            </a:r>
          </a:p>
          <a:p>
            <a:pPr marL="0" indent="0">
              <a:lnSpc>
                <a:spcPct val="120000"/>
              </a:lnSpc>
              <a:spcBef>
                <a:spcPts val="300"/>
              </a:spcBef>
              <a:spcAft>
                <a:spcPts val="600"/>
              </a:spcAft>
              <a:buFontTx/>
              <a:buAutoNum type="arabicPeriod"/>
            </a:pPr>
            <a:r>
              <a:rPr lang="en-AU" altLang="en-US" sz="2400" dirty="0">
                <a:solidFill>
                  <a:srgbClr val="FF0000"/>
                </a:solidFill>
              </a:rPr>
              <a:t>Blocked hoses – </a:t>
            </a:r>
            <a:r>
              <a:rPr lang="en-AU" altLang="en-US" sz="2400" dirty="0"/>
              <a:t>Check that the discharge and delivery hoses aren’t  blocked.</a:t>
            </a:r>
          </a:p>
          <a:p>
            <a:pPr marL="0" indent="0">
              <a:lnSpc>
                <a:spcPct val="120000"/>
              </a:lnSpc>
              <a:spcBef>
                <a:spcPts val="300"/>
              </a:spcBef>
              <a:spcAft>
                <a:spcPts val="600"/>
              </a:spcAft>
              <a:buFontTx/>
              <a:buAutoNum type="arabicPeriod"/>
            </a:pPr>
            <a:r>
              <a:rPr lang="en-AU" altLang="en-US" sz="2400" dirty="0">
                <a:solidFill>
                  <a:srgbClr val="FF0000"/>
                </a:solidFill>
              </a:rPr>
              <a:t>No Suction - </a:t>
            </a:r>
            <a:r>
              <a:rPr lang="en-AU" altLang="en-US" sz="2400" dirty="0"/>
              <a:t>Check rotary ball valve is fully open, indicated by arrow on top of the valve. </a:t>
            </a:r>
            <a:endParaRPr lang="en-AU" altLang="en-US" sz="2400" dirty="0">
              <a:solidFill>
                <a:srgbClr val="FF0000"/>
              </a:solidFill>
            </a:endParaRPr>
          </a:p>
          <a:p>
            <a:pPr marL="0" indent="0">
              <a:lnSpc>
                <a:spcPct val="120000"/>
              </a:lnSpc>
              <a:spcBef>
                <a:spcPts val="300"/>
              </a:spcBef>
              <a:spcAft>
                <a:spcPts val="600"/>
              </a:spcAft>
              <a:buFontTx/>
              <a:buAutoNum type="arabicPeriod"/>
            </a:pPr>
            <a:r>
              <a:rPr lang="en-AU" altLang="en-US" sz="2400" dirty="0">
                <a:solidFill>
                  <a:srgbClr val="FF0000"/>
                </a:solidFill>
              </a:rPr>
              <a:t>Action</a:t>
            </a:r>
            <a:r>
              <a:rPr lang="en-AU" altLang="en-US" sz="2400" dirty="0"/>
              <a:t>, manually push each solenoid button, if the corresponding </a:t>
            </a:r>
            <a:r>
              <a:rPr lang="en-AU" altLang="en-US" sz="2400" dirty="0" err="1"/>
              <a:t>Knifegate</a:t>
            </a:r>
            <a:r>
              <a:rPr lang="en-AU" altLang="en-US" sz="2400" dirty="0"/>
              <a:t> actuator moves then move to Signal, if it fails the problem is in either the solenoid or actuator/</a:t>
            </a:r>
            <a:r>
              <a:rPr lang="en-AU" altLang="en-US" sz="2400" dirty="0" err="1"/>
              <a:t>knifegate</a:t>
            </a:r>
            <a:r>
              <a:rPr lang="en-AU" altLang="en-US" sz="2400" dirty="0"/>
              <a:t> </a:t>
            </a:r>
          </a:p>
          <a:p>
            <a:pPr marL="0" indent="0">
              <a:lnSpc>
                <a:spcPct val="120000"/>
              </a:lnSpc>
              <a:spcBef>
                <a:spcPts val="300"/>
              </a:spcBef>
              <a:spcAft>
                <a:spcPts val="600"/>
              </a:spcAft>
              <a:buFontTx/>
              <a:buAutoNum type="arabicPeriod"/>
            </a:pPr>
            <a:r>
              <a:rPr lang="en-AU" altLang="en-US" sz="2400" dirty="0">
                <a:solidFill>
                  <a:srgbClr val="FF0000"/>
                </a:solidFill>
              </a:rPr>
              <a:t>Air</a:t>
            </a:r>
            <a:r>
              <a:rPr lang="en-AU" altLang="en-US" sz="2400" dirty="0"/>
              <a:t>, visually check the corresponding Air control valve, does the indicator Arrow/Pin show full movement? If No check for Signal if signal is strong remove the valves silencer if still no movement replace or service that air valve. If Yes call SupaVac +61 2 9618 6777</a:t>
            </a:r>
          </a:p>
          <a:p>
            <a:pPr marL="0" indent="0">
              <a:lnSpc>
                <a:spcPct val="120000"/>
              </a:lnSpc>
              <a:spcBef>
                <a:spcPts val="300"/>
              </a:spcBef>
              <a:spcAft>
                <a:spcPts val="600"/>
              </a:spcAft>
            </a:pPr>
            <a:endParaRPr lang="en-AU" dirty="0"/>
          </a:p>
        </p:txBody>
      </p:sp>
      <p:sp>
        <p:nvSpPr>
          <p:cNvPr id="6" name="Date Placeholder 5"/>
          <p:cNvSpPr>
            <a:spLocks noGrp="1"/>
          </p:cNvSpPr>
          <p:nvPr>
            <p:ph type="dt" sz="half" idx="10"/>
          </p:nvPr>
        </p:nvSpPr>
        <p:spPr/>
        <p:txBody>
          <a:bodyPr/>
          <a:lstStyle/>
          <a:p>
            <a:r>
              <a:rPr lang="en-AU"/>
              <a:t>V10119</a:t>
            </a:r>
            <a:endParaRPr lang="en-AU" dirty="0"/>
          </a:p>
        </p:txBody>
      </p:sp>
      <p:sp>
        <p:nvSpPr>
          <p:cNvPr id="7" name="Slide Number Placeholder 6"/>
          <p:cNvSpPr>
            <a:spLocks noGrp="1"/>
          </p:cNvSpPr>
          <p:nvPr>
            <p:ph type="sldNum" sz="quarter" idx="12"/>
          </p:nvPr>
        </p:nvSpPr>
        <p:spPr/>
        <p:txBody>
          <a:bodyPr/>
          <a:lstStyle/>
          <a:p>
            <a:fld id="{0BDCAD25-6A88-8A4D-AD9E-EABF89AAB71D}" type="slidenum">
              <a:rPr lang="en-AU" smtClean="0"/>
              <a:pPr/>
              <a:t>20</a:t>
            </a:fld>
            <a:endParaRPr lang="en-AU"/>
          </a:p>
        </p:txBody>
      </p:sp>
    </p:spTree>
    <p:extLst>
      <p:ext uri="{BB962C8B-B14F-4D97-AF65-F5344CB8AC3E}">
        <p14:creationId xmlns:p14="http://schemas.microsoft.com/office/powerpoint/2010/main" val="72419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Vacuum Testing</a:t>
            </a:r>
          </a:p>
        </p:txBody>
      </p:sp>
      <p:sp>
        <p:nvSpPr>
          <p:cNvPr id="3" name="Content Placeholder 2"/>
          <p:cNvSpPr>
            <a:spLocks noGrp="1"/>
          </p:cNvSpPr>
          <p:nvPr>
            <p:ph idx="1"/>
          </p:nvPr>
        </p:nvSpPr>
        <p:spPr>
          <a:xfrm>
            <a:off x="628650" y="1164772"/>
            <a:ext cx="4199828" cy="3982698"/>
          </a:xfrm>
        </p:spPr>
        <p:txBody>
          <a:bodyPr>
            <a:normAutofit lnSpcReduction="10000"/>
          </a:bodyPr>
          <a:lstStyle/>
          <a:p>
            <a:pPr marL="0" indent="0">
              <a:lnSpc>
                <a:spcPct val="100000"/>
              </a:lnSpc>
              <a:spcBef>
                <a:spcPts val="600"/>
              </a:spcBef>
              <a:spcAft>
                <a:spcPts val="600"/>
              </a:spcAft>
              <a:buNone/>
            </a:pPr>
            <a:r>
              <a:rPr lang="en-AU" altLang="en-US" sz="1400" dirty="0"/>
              <a:t>It is essential to ensure the unit is performing correctly to carry out a vacuum test periodically. A vacuum test can be used to quickly confirm several function/performance issues, these are:</a:t>
            </a:r>
          </a:p>
          <a:p>
            <a:pPr marL="0" indent="0">
              <a:lnSpc>
                <a:spcPct val="100000"/>
              </a:lnSpc>
              <a:spcBef>
                <a:spcPts val="600"/>
              </a:spcBef>
              <a:spcAft>
                <a:spcPts val="600"/>
              </a:spcAft>
              <a:buFontTx/>
              <a:buAutoNum type="arabicPeriod"/>
            </a:pPr>
            <a:r>
              <a:rPr lang="en-AU" altLang="en-US" sz="1400" dirty="0" err="1"/>
              <a:t>Knifegate</a:t>
            </a:r>
            <a:r>
              <a:rPr lang="en-AU" altLang="en-US" sz="1400" dirty="0"/>
              <a:t> valve seal and blade box follower condition</a:t>
            </a:r>
          </a:p>
          <a:p>
            <a:pPr marL="0" indent="0">
              <a:lnSpc>
                <a:spcPct val="100000"/>
              </a:lnSpc>
              <a:spcBef>
                <a:spcPts val="600"/>
              </a:spcBef>
              <a:spcAft>
                <a:spcPts val="600"/>
              </a:spcAft>
              <a:buFontTx/>
              <a:buAutoNum type="arabicPeriod"/>
            </a:pPr>
            <a:r>
              <a:rPr lang="en-AU" altLang="en-US" sz="1400" dirty="0"/>
              <a:t>Rotary or Globe valve seat condition</a:t>
            </a:r>
          </a:p>
          <a:p>
            <a:pPr marL="0" indent="0">
              <a:lnSpc>
                <a:spcPct val="100000"/>
              </a:lnSpc>
              <a:spcBef>
                <a:spcPts val="600"/>
              </a:spcBef>
              <a:spcAft>
                <a:spcPts val="600"/>
              </a:spcAft>
              <a:buFontTx/>
              <a:buAutoNum type="arabicPeriod"/>
            </a:pPr>
            <a:r>
              <a:rPr lang="en-AU" altLang="en-US" sz="1400" dirty="0"/>
              <a:t>Venturi nozzle performance</a:t>
            </a:r>
          </a:p>
          <a:p>
            <a:pPr marL="0" indent="0">
              <a:lnSpc>
                <a:spcPct val="100000"/>
              </a:lnSpc>
              <a:spcBef>
                <a:spcPts val="600"/>
              </a:spcBef>
              <a:spcAft>
                <a:spcPts val="600"/>
              </a:spcAft>
              <a:buFontTx/>
              <a:buAutoNum type="arabicPeriod" startAt="4"/>
            </a:pPr>
            <a:r>
              <a:rPr lang="en-AU" altLang="en-US" sz="1400" dirty="0"/>
              <a:t>Flange gasket/seal condition</a:t>
            </a:r>
          </a:p>
          <a:p>
            <a:pPr marL="0" indent="0">
              <a:lnSpc>
                <a:spcPct val="100000"/>
              </a:lnSpc>
              <a:spcBef>
                <a:spcPts val="600"/>
              </a:spcBef>
              <a:spcAft>
                <a:spcPts val="600"/>
              </a:spcAft>
              <a:buNone/>
            </a:pPr>
            <a:r>
              <a:rPr lang="en-AU" altLang="en-US" sz="1400" dirty="0"/>
              <a:t>It will be impossible for the unit to reach it’s full vacuum potential if any of the above are at fault. You cannot pull full vacuum on a vessel with a leak.</a:t>
            </a:r>
          </a:p>
          <a:p>
            <a:pPr marL="0" indent="0">
              <a:lnSpc>
                <a:spcPct val="100000"/>
              </a:lnSpc>
              <a:spcBef>
                <a:spcPts val="600"/>
              </a:spcBef>
              <a:spcAft>
                <a:spcPts val="600"/>
              </a:spcAft>
              <a:buNone/>
            </a:pPr>
            <a:r>
              <a:rPr lang="en-AU" altLang="en-US" sz="1400" dirty="0"/>
              <a:t> I.E. Vacuum will be noticeably down if a Globe or Rotary valve is allowing compressed air to enter the tank whilst the tank is under vacuum.</a:t>
            </a:r>
          </a:p>
          <a:p>
            <a:pPr marL="0" indent="0">
              <a:lnSpc>
                <a:spcPct val="100000"/>
              </a:lnSpc>
              <a:spcBef>
                <a:spcPts val="600"/>
              </a:spcBef>
              <a:spcAft>
                <a:spcPts val="600"/>
              </a:spcAft>
            </a:pPr>
            <a:endParaRPr lang="en-AU" sz="1400" dirty="0"/>
          </a:p>
        </p:txBody>
      </p:sp>
      <p:sp>
        <p:nvSpPr>
          <p:cNvPr id="4" name="Text Box 12"/>
          <p:cNvSpPr txBox="1">
            <a:spLocks noChangeArrowheads="1"/>
          </p:cNvSpPr>
          <p:nvPr/>
        </p:nvSpPr>
        <p:spPr bwMode="auto">
          <a:xfrm>
            <a:off x="5535459" y="4326240"/>
            <a:ext cx="297989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000" dirty="0">
                <a:solidFill>
                  <a:srgbClr val="FF0000"/>
                </a:solidFill>
              </a:rPr>
              <a:t>NOTE:</a:t>
            </a:r>
            <a:r>
              <a:rPr lang="en-AU" altLang="en-US" sz="1000" dirty="0"/>
              <a:t> It is recommended that each operation have a simple vacuum tester at their disposal to assist in rapid fault diagnosis.</a:t>
            </a:r>
          </a:p>
        </p:txBody>
      </p:sp>
      <p:pic>
        <p:nvPicPr>
          <p:cNvPr id="5" name="Picture 13" descr="P10100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35458" y="957943"/>
            <a:ext cx="27908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r>
              <a:rPr lang="en-AU"/>
              <a:t>V10119</a:t>
            </a:r>
            <a:endParaRPr lang="en-AU" dirty="0"/>
          </a:p>
        </p:txBody>
      </p:sp>
      <p:sp>
        <p:nvSpPr>
          <p:cNvPr id="9" name="Slide Number Placeholder 8"/>
          <p:cNvSpPr>
            <a:spLocks noGrp="1"/>
          </p:cNvSpPr>
          <p:nvPr>
            <p:ph type="sldNum" sz="quarter" idx="12"/>
          </p:nvPr>
        </p:nvSpPr>
        <p:spPr/>
        <p:txBody>
          <a:bodyPr/>
          <a:lstStyle/>
          <a:p>
            <a:fld id="{0BDCAD25-6A88-8A4D-AD9E-EABF89AAB71D}" type="slidenum">
              <a:rPr lang="en-AU" smtClean="0"/>
              <a:pPr/>
              <a:t>21</a:t>
            </a:fld>
            <a:endParaRPr lang="en-AU"/>
          </a:p>
        </p:txBody>
      </p:sp>
    </p:spTree>
    <p:extLst>
      <p:ext uri="{BB962C8B-B14F-4D97-AF65-F5344CB8AC3E}">
        <p14:creationId xmlns:p14="http://schemas.microsoft.com/office/powerpoint/2010/main" val="100568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a:xfrm>
            <a:off x="7560527" y="1148575"/>
            <a:ext cx="954823" cy="3954289"/>
          </a:xfrm>
        </p:spPr>
        <p:txBody>
          <a:bodyPr/>
          <a:lstStyle/>
          <a:p>
            <a:r>
              <a:rPr lang="en-AU" dirty="0"/>
              <a:t>Fault Finding Chart</a:t>
            </a:r>
          </a:p>
        </p:txBody>
      </p:sp>
      <p:graphicFrame>
        <p:nvGraphicFramePr>
          <p:cNvPr id="3" name="Object 2"/>
          <p:cNvGraphicFramePr>
            <a:graphicFrameLocks noChangeAspect="1"/>
          </p:cNvGraphicFramePr>
          <p:nvPr>
            <p:extLst>
              <p:ext uri="{D42A27DB-BD31-4B8C-83A1-F6EECF244321}">
                <p14:modId xmlns:p14="http://schemas.microsoft.com/office/powerpoint/2010/main" val="702228437"/>
              </p:ext>
            </p:extLst>
          </p:nvPr>
        </p:nvGraphicFramePr>
        <p:xfrm>
          <a:off x="347160" y="359994"/>
          <a:ext cx="6633504" cy="4975128"/>
        </p:xfrm>
        <a:graphic>
          <a:graphicData uri="http://schemas.openxmlformats.org/presentationml/2006/ole">
            <mc:AlternateContent xmlns:mc="http://schemas.openxmlformats.org/markup-compatibility/2006">
              <mc:Choice xmlns:v="urn:schemas-microsoft-com:vml" Requires="v">
                <p:oleObj spid="_x0000_s28691" name="Acrobat Document" r:id="rId3" imgW="9169400" imgH="6883400" progId="AcroExch.Document.7">
                  <p:embed/>
                </p:oleObj>
              </mc:Choice>
              <mc:Fallback>
                <p:oleObj name="Acrobat Document" r:id="rId3" imgW="9169400" imgH="68834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60" y="359994"/>
                        <a:ext cx="6633504" cy="4975128"/>
                      </a:xfrm>
                      <a:prstGeom prst="rect">
                        <a:avLst/>
                      </a:prstGeom>
                      <a:noFill/>
                      <a:ln>
                        <a:noFill/>
                      </a:ln>
                    </p:spPr>
                  </p:pic>
                </p:oleObj>
              </mc:Fallback>
            </mc:AlternateContent>
          </a:graphicData>
        </a:graphic>
      </p:graphicFrame>
      <p:sp>
        <p:nvSpPr>
          <p:cNvPr id="10" name="Date Placeholder 9"/>
          <p:cNvSpPr>
            <a:spLocks noGrp="1"/>
          </p:cNvSpPr>
          <p:nvPr>
            <p:ph type="dt" sz="half" idx="10"/>
          </p:nvPr>
        </p:nvSpPr>
        <p:spPr/>
        <p:txBody>
          <a:bodyPr/>
          <a:lstStyle/>
          <a:p>
            <a:r>
              <a:rPr lang="en-AU"/>
              <a:t>V10119</a:t>
            </a:r>
            <a:endParaRPr lang="en-AU" dirty="0"/>
          </a:p>
        </p:txBody>
      </p:sp>
      <p:sp>
        <p:nvSpPr>
          <p:cNvPr id="11" name="Slide Number Placeholder 10"/>
          <p:cNvSpPr>
            <a:spLocks noGrp="1"/>
          </p:cNvSpPr>
          <p:nvPr>
            <p:ph type="sldNum" sz="quarter" idx="12"/>
          </p:nvPr>
        </p:nvSpPr>
        <p:spPr/>
        <p:txBody>
          <a:bodyPr/>
          <a:lstStyle/>
          <a:p>
            <a:fld id="{0BDCAD25-6A88-8A4D-AD9E-EABF89AAB71D}" type="slidenum">
              <a:rPr lang="en-AU" smtClean="0"/>
              <a:pPr/>
              <a:t>22</a:t>
            </a:fld>
            <a:endParaRPr lang="en-AU"/>
          </a:p>
        </p:txBody>
      </p:sp>
    </p:spTree>
    <p:extLst>
      <p:ext uri="{BB962C8B-B14F-4D97-AF65-F5344CB8AC3E}">
        <p14:creationId xmlns:p14="http://schemas.microsoft.com/office/powerpoint/2010/main" val="105757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5128396"/>
              </p:ext>
            </p:extLst>
          </p:nvPr>
        </p:nvGraphicFramePr>
        <p:xfrm>
          <a:off x="128239" y="221631"/>
          <a:ext cx="6858000" cy="5143500"/>
        </p:xfrm>
        <a:graphic>
          <a:graphicData uri="http://schemas.openxmlformats.org/presentationml/2006/ole">
            <mc:AlternateContent xmlns:mc="http://schemas.openxmlformats.org/markup-compatibility/2006">
              <mc:Choice xmlns:v="urn:schemas-microsoft-com:vml" Requires="v">
                <p:oleObj spid="_x0000_s29714" name="Acrobat Document" r:id="rId3" imgW="9169400" imgH="6883400" progId="AcroExch.Document.7">
                  <p:embed/>
                </p:oleObj>
              </mc:Choice>
              <mc:Fallback>
                <p:oleObj name="Acrobat Document" r:id="rId3" imgW="9169400" imgH="68834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39" y="221631"/>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Date Placeholder 10"/>
          <p:cNvSpPr>
            <a:spLocks noGrp="1"/>
          </p:cNvSpPr>
          <p:nvPr>
            <p:ph type="dt" sz="half" idx="10"/>
          </p:nvPr>
        </p:nvSpPr>
        <p:spPr/>
        <p:txBody>
          <a:bodyPr/>
          <a:lstStyle/>
          <a:p>
            <a:r>
              <a:rPr lang="en-AU"/>
              <a:t>V10119</a:t>
            </a:r>
            <a:endParaRPr lang="en-AU" dirty="0"/>
          </a:p>
        </p:txBody>
      </p:sp>
      <p:sp>
        <p:nvSpPr>
          <p:cNvPr id="12" name="Slide Number Placeholder 11"/>
          <p:cNvSpPr>
            <a:spLocks noGrp="1"/>
          </p:cNvSpPr>
          <p:nvPr>
            <p:ph type="sldNum" sz="quarter" idx="12"/>
          </p:nvPr>
        </p:nvSpPr>
        <p:spPr/>
        <p:txBody>
          <a:bodyPr/>
          <a:lstStyle/>
          <a:p>
            <a:fld id="{0BDCAD25-6A88-8A4D-AD9E-EABF89AAB71D}" type="slidenum">
              <a:rPr lang="en-AU" smtClean="0"/>
              <a:pPr/>
              <a:t>23</a:t>
            </a:fld>
            <a:endParaRPr lang="en-AU"/>
          </a:p>
        </p:txBody>
      </p:sp>
    </p:spTree>
    <p:extLst>
      <p:ext uri="{BB962C8B-B14F-4D97-AF65-F5344CB8AC3E}">
        <p14:creationId xmlns:p14="http://schemas.microsoft.com/office/powerpoint/2010/main" val="84589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214688" cy="5715000"/>
          </a:xfrm>
          <a:prstGeom prst="rect">
            <a:avLst/>
          </a:prstGeom>
        </p:spPr>
      </p:pic>
      <p:grpSp>
        <p:nvGrpSpPr>
          <p:cNvPr id="5" name="Group 4"/>
          <p:cNvGrpSpPr/>
          <p:nvPr/>
        </p:nvGrpSpPr>
        <p:grpSpPr>
          <a:xfrm>
            <a:off x="-245326" y="3888082"/>
            <a:ext cx="9862037" cy="811376"/>
            <a:chOff x="-189570" y="2393818"/>
            <a:chExt cx="9862037" cy="811376"/>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059" y="2527300"/>
              <a:ext cx="9750526" cy="67789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9570" y="2393818"/>
              <a:ext cx="9750524" cy="672768"/>
            </a:xfrm>
            <a:prstGeom prst="rect">
              <a:avLst/>
            </a:prstGeom>
          </p:spPr>
        </p:pic>
      </p:grpSp>
      <p:sp>
        <p:nvSpPr>
          <p:cNvPr id="6" name="Title 5"/>
          <p:cNvSpPr>
            <a:spLocks noGrp="1"/>
          </p:cNvSpPr>
          <p:nvPr>
            <p:ph type="ctrTitle" idx="4294967295"/>
          </p:nvPr>
        </p:nvSpPr>
        <p:spPr>
          <a:xfrm>
            <a:off x="3594642" y="1644067"/>
            <a:ext cx="5159065" cy="1990725"/>
          </a:xfrm>
        </p:spPr>
        <p:txBody>
          <a:bodyPr>
            <a:normAutofit/>
          </a:bodyPr>
          <a:lstStyle/>
          <a:p>
            <a:pPr algn="ctr"/>
            <a:r>
              <a:rPr lang="en-AU" sz="4000" b="1" dirty="0"/>
              <a:t>www.supavac.com</a:t>
            </a:r>
          </a:p>
        </p:txBody>
      </p:sp>
    </p:spTree>
    <p:extLst>
      <p:ext uri="{BB962C8B-B14F-4D97-AF65-F5344CB8AC3E}">
        <p14:creationId xmlns:p14="http://schemas.microsoft.com/office/powerpoint/2010/main" val="90178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48" y="975201"/>
            <a:ext cx="7886700" cy="3982698"/>
          </a:xfrm>
        </p:spPr>
        <p:txBody>
          <a:bodyPr>
            <a:normAutofit/>
          </a:bodyPr>
          <a:lstStyle/>
          <a:p>
            <a:pPr marL="0" indent="0">
              <a:spcBef>
                <a:spcPct val="50000"/>
              </a:spcBef>
              <a:buNone/>
            </a:pPr>
            <a:r>
              <a:rPr lang="en-AU" altLang="en-US" sz="2000" dirty="0">
                <a:solidFill>
                  <a:schemeClr val="tx1">
                    <a:lumMod val="75000"/>
                    <a:lumOff val="25000"/>
                  </a:schemeClr>
                </a:solidFill>
              </a:rPr>
              <a:t>This presentation has been designed to assist both the unit’s operator and the service technician, it aims to provide a basic level of information and support to ensure safe continuous day to day pumping operations are maintained.</a:t>
            </a:r>
          </a:p>
          <a:p>
            <a:pPr marL="0" indent="0">
              <a:spcBef>
                <a:spcPct val="50000"/>
              </a:spcBef>
              <a:buNone/>
            </a:pPr>
            <a:r>
              <a:rPr lang="en-AU" altLang="en-US" sz="2000" dirty="0">
                <a:solidFill>
                  <a:schemeClr val="tx1">
                    <a:lumMod val="75000"/>
                    <a:lumOff val="25000"/>
                  </a:schemeClr>
                </a:solidFill>
              </a:rPr>
              <a:t>The SupaVac vacuum loading solids pumps are </a:t>
            </a:r>
            <a:r>
              <a:rPr lang="en-AU" altLang="en-US" sz="2000" b="1" dirty="0">
                <a:solidFill>
                  <a:schemeClr val="tx1">
                    <a:lumMod val="75000"/>
                    <a:lumOff val="25000"/>
                  </a:schemeClr>
                </a:solidFill>
              </a:rPr>
              <a:t>100%</a:t>
            </a:r>
            <a:r>
              <a:rPr lang="en-AU" altLang="en-US" sz="2000" dirty="0">
                <a:solidFill>
                  <a:schemeClr val="tx1">
                    <a:lumMod val="75000"/>
                    <a:lumOff val="25000"/>
                  </a:schemeClr>
                </a:solidFill>
              </a:rPr>
              <a:t> </a:t>
            </a:r>
            <a:r>
              <a:rPr lang="en-AU" altLang="en-US" sz="2000" b="1" dirty="0">
                <a:solidFill>
                  <a:schemeClr val="tx1">
                    <a:lumMod val="75000"/>
                    <a:lumOff val="25000"/>
                  </a:schemeClr>
                </a:solidFill>
              </a:rPr>
              <a:t>air powered &amp; operated</a:t>
            </a:r>
            <a:r>
              <a:rPr lang="en-AU" altLang="en-US" sz="2000" dirty="0">
                <a:solidFill>
                  <a:schemeClr val="tx1">
                    <a:lumMod val="75000"/>
                    <a:lumOff val="25000"/>
                  </a:schemeClr>
                </a:solidFill>
              </a:rPr>
              <a:t> unit, therefore it is essential for correct operation that the unit is supplied with relatively good clean air at the required </a:t>
            </a:r>
            <a:r>
              <a:rPr lang="en-AU" altLang="en-US" sz="2000" b="1" dirty="0">
                <a:solidFill>
                  <a:schemeClr val="tx1">
                    <a:lumMod val="75000"/>
                    <a:lumOff val="25000"/>
                  </a:schemeClr>
                </a:solidFill>
              </a:rPr>
              <a:t>pressure and volume</a:t>
            </a:r>
            <a:r>
              <a:rPr lang="en-AU" altLang="en-US" sz="2000" dirty="0">
                <a:solidFill>
                  <a:schemeClr val="tx1">
                    <a:lumMod val="75000"/>
                    <a:lumOff val="25000"/>
                  </a:schemeClr>
                </a:solidFill>
              </a:rPr>
              <a:t>. </a:t>
            </a:r>
          </a:p>
          <a:p>
            <a:pPr marL="0" indent="0">
              <a:spcBef>
                <a:spcPct val="50000"/>
              </a:spcBef>
              <a:buNone/>
            </a:pPr>
            <a:r>
              <a:rPr lang="en-AU" altLang="en-US" sz="2000" dirty="0">
                <a:solidFill>
                  <a:schemeClr val="tx1">
                    <a:lumMod val="75000"/>
                    <a:lumOff val="25000"/>
                  </a:schemeClr>
                </a:solidFill>
              </a:rPr>
              <a:t>95% of all problems with the SupaVac system arise from simple incorrect supply issues.</a:t>
            </a:r>
          </a:p>
          <a:p>
            <a:pPr marL="0" indent="0">
              <a:spcBef>
                <a:spcPct val="50000"/>
              </a:spcBef>
              <a:buNone/>
            </a:pPr>
            <a:r>
              <a:rPr lang="en-AU" altLang="en-US" sz="2000" dirty="0">
                <a:solidFill>
                  <a:schemeClr val="tx1">
                    <a:lumMod val="75000"/>
                    <a:lumOff val="25000"/>
                  </a:schemeClr>
                </a:solidFill>
              </a:rPr>
              <a:t>A more in depth level of support for either fault finding or overhaul is available through SupaVac, contact </a:t>
            </a:r>
            <a:r>
              <a:rPr lang="en-AU" altLang="en-US" sz="2000" dirty="0" err="1">
                <a:solidFill>
                  <a:schemeClr val="tx1">
                    <a:lumMod val="75000"/>
                    <a:lumOff val="25000"/>
                  </a:schemeClr>
                </a:solidFill>
              </a:rPr>
              <a:t>support@supavac.com</a:t>
            </a:r>
            <a:endParaRPr lang="en-AU" altLang="en-US" sz="2000" dirty="0">
              <a:solidFill>
                <a:schemeClr val="tx1">
                  <a:lumMod val="75000"/>
                  <a:lumOff val="25000"/>
                </a:schemeClr>
              </a:solidFill>
            </a:endParaRPr>
          </a:p>
        </p:txBody>
      </p:sp>
      <p:sp>
        <p:nvSpPr>
          <p:cNvPr id="8" name="Date Placeholder 7"/>
          <p:cNvSpPr>
            <a:spLocks noGrp="1"/>
          </p:cNvSpPr>
          <p:nvPr>
            <p:ph type="dt" sz="half" idx="10"/>
          </p:nvPr>
        </p:nvSpPr>
        <p:spPr/>
        <p:txBody>
          <a:bodyPr/>
          <a:lstStyle/>
          <a:p>
            <a:r>
              <a:rPr lang="en-AU"/>
              <a:t>V10119</a:t>
            </a:r>
            <a:endParaRPr lang="en-AU" dirty="0"/>
          </a:p>
        </p:txBody>
      </p:sp>
      <p:sp>
        <p:nvSpPr>
          <p:cNvPr id="9" name="Slide Number Placeholder 8"/>
          <p:cNvSpPr>
            <a:spLocks noGrp="1"/>
          </p:cNvSpPr>
          <p:nvPr>
            <p:ph type="sldNum" sz="quarter" idx="12"/>
          </p:nvPr>
        </p:nvSpPr>
        <p:spPr/>
        <p:txBody>
          <a:bodyPr/>
          <a:lstStyle/>
          <a:p>
            <a:fld id="{0BDCAD25-6A88-8A4D-AD9E-EABF89AAB71D}" type="slidenum">
              <a:rPr lang="en-AU" smtClean="0"/>
              <a:pPr/>
              <a:t>3</a:t>
            </a:fld>
            <a:endParaRPr lang="en-AU"/>
          </a:p>
        </p:txBody>
      </p:sp>
      <p:sp>
        <p:nvSpPr>
          <p:cNvPr id="2" name="Title 1"/>
          <p:cNvSpPr>
            <a:spLocks noGrp="1"/>
          </p:cNvSpPr>
          <p:nvPr>
            <p:ph type="title"/>
          </p:nvPr>
        </p:nvSpPr>
        <p:spPr/>
        <p:txBody>
          <a:bodyPr/>
          <a:lstStyle/>
          <a:p>
            <a:r>
              <a:rPr lang="en-AU" dirty="0"/>
              <a:t>Introduction</a:t>
            </a:r>
          </a:p>
        </p:txBody>
      </p:sp>
    </p:spTree>
    <p:extLst>
      <p:ext uri="{BB962C8B-B14F-4D97-AF65-F5344CB8AC3E}">
        <p14:creationId xmlns:p14="http://schemas.microsoft.com/office/powerpoint/2010/main" val="113805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30588" y="160774"/>
            <a:ext cx="7886700" cy="1104636"/>
          </a:xfrm>
        </p:spPr>
        <p:txBody>
          <a:bodyPr/>
          <a:lstStyle/>
          <a:p>
            <a:r>
              <a:rPr lang="en-AU" dirty="0"/>
              <a:t>Basic System Operation</a:t>
            </a:r>
          </a:p>
        </p:txBody>
      </p:sp>
      <p:sp>
        <p:nvSpPr>
          <p:cNvPr id="3" name="Text Placeholder 2"/>
          <p:cNvSpPr>
            <a:spLocks noGrp="1"/>
          </p:cNvSpPr>
          <p:nvPr>
            <p:ph type="body" idx="1"/>
          </p:nvPr>
        </p:nvSpPr>
        <p:spPr>
          <a:xfrm>
            <a:off x="330588" y="809137"/>
            <a:ext cx="3868340" cy="686593"/>
          </a:xfrm>
        </p:spPr>
        <p:txBody>
          <a:bodyPr/>
          <a:lstStyle/>
          <a:p>
            <a:r>
              <a:rPr lang="en-AU" dirty="0"/>
              <a:t>General Technical Features</a:t>
            </a:r>
          </a:p>
        </p:txBody>
      </p:sp>
      <p:sp>
        <p:nvSpPr>
          <p:cNvPr id="4" name="Content Placeholder 3"/>
          <p:cNvSpPr>
            <a:spLocks noGrp="1"/>
          </p:cNvSpPr>
          <p:nvPr>
            <p:ph sz="half" idx="2"/>
          </p:nvPr>
        </p:nvSpPr>
        <p:spPr>
          <a:xfrm>
            <a:off x="330588" y="1495730"/>
            <a:ext cx="2841586" cy="3555771"/>
          </a:xfrm>
        </p:spPr>
        <p:txBody>
          <a:bodyPr>
            <a:noAutofit/>
          </a:bodyPr>
          <a:lstStyle/>
          <a:p>
            <a:pPr>
              <a:lnSpc>
                <a:spcPct val="120000"/>
              </a:lnSpc>
              <a:spcBef>
                <a:spcPct val="50000"/>
              </a:spcBef>
            </a:pPr>
            <a:r>
              <a:rPr lang="en-AU" altLang="en-US" sz="1200" dirty="0"/>
              <a:t>Air powered and operated</a:t>
            </a:r>
          </a:p>
          <a:p>
            <a:pPr>
              <a:lnSpc>
                <a:spcPct val="120000"/>
              </a:lnSpc>
              <a:spcBef>
                <a:spcPct val="50000"/>
              </a:spcBef>
            </a:pPr>
            <a:r>
              <a:rPr lang="en-AU" altLang="en-US" sz="1200" dirty="0"/>
              <a:t>Robust, Class 3 unfired pressure vessel </a:t>
            </a:r>
          </a:p>
          <a:p>
            <a:pPr>
              <a:lnSpc>
                <a:spcPct val="120000"/>
              </a:lnSpc>
              <a:spcBef>
                <a:spcPct val="50000"/>
              </a:spcBef>
            </a:pPr>
            <a:r>
              <a:rPr lang="en-AU" altLang="en-US" sz="1200" dirty="0"/>
              <a:t>No internal workings</a:t>
            </a:r>
          </a:p>
          <a:p>
            <a:pPr>
              <a:lnSpc>
                <a:spcPct val="120000"/>
              </a:lnSpc>
              <a:spcBef>
                <a:spcPct val="50000"/>
              </a:spcBef>
            </a:pPr>
            <a:r>
              <a:rPr lang="en-AU" altLang="en-US" sz="1200" dirty="0"/>
              <a:t>No moving parts in contact with product</a:t>
            </a:r>
          </a:p>
          <a:p>
            <a:pPr>
              <a:lnSpc>
                <a:spcPct val="120000"/>
              </a:lnSpc>
              <a:spcBef>
                <a:spcPct val="50000"/>
              </a:spcBef>
            </a:pPr>
            <a:r>
              <a:rPr lang="en-AU" altLang="en-US" sz="1200" dirty="0"/>
              <a:t>Intrinsically safe, No electrics</a:t>
            </a:r>
          </a:p>
          <a:p>
            <a:pPr>
              <a:lnSpc>
                <a:spcPct val="120000"/>
              </a:lnSpc>
              <a:spcBef>
                <a:spcPct val="50000"/>
              </a:spcBef>
            </a:pPr>
            <a:r>
              <a:rPr lang="en-AU" altLang="en-US" sz="1200" dirty="0"/>
              <a:t>Up to 26”HG of vacuum</a:t>
            </a:r>
          </a:p>
          <a:p>
            <a:pPr>
              <a:lnSpc>
                <a:spcPct val="120000"/>
              </a:lnSpc>
              <a:spcBef>
                <a:spcPct val="50000"/>
              </a:spcBef>
            </a:pPr>
            <a:r>
              <a:rPr lang="en-AU" altLang="en-US" sz="1200" dirty="0"/>
              <a:t>All unit’s can be fixed or mobile</a:t>
            </a:r>
          </a:p>
          <a:p>
            <a:pPr>
              <a:lnSpc>
                <a:spcPct val="120000"/>
              </a:lnSpc>
              <a:spcBef>
                <a:spcPct val="50000"/>
              </a:spcBef>
            </a:pPr>
            <a:r>
              <a:rPr lang="en-AU" altLang="en-US" sz="1200" dirty="0"/>
              <a:t>SupaVac pumps can be run dry indefinitely</a:t>
            </a:r>
          </a:p>
          <a:p>
            <a:pPr>
              <a:lnSpc>
                <a:spcPct val="120000"/>
              </a:lnSpc>
              <a:spcBef>
                <a:spcPct val="50000"/>
              </a:spcBef>
            </a:pPr>
            <a:r>
              <a:rPr lang="en-AU" altLang="en-US" sz="1200" dirty="0"/>
              <a:t>Manual or automatic operation depending on model</a:t>
            </a:r>
          </a:p>
        </p:txBody>
      </p:sp>
      <p:sp>
        <p:nvSpPr>
          <p:cNvPr id="6" name="Content Placeholder 5"/>
          <p:cNvSpPr>
            <a:spLocks noGrp="1"/>
          </p:cNvSpPr>
          <p:nvPr>
            <p:ph sz="quarter" idx="4"/>
          </p:nvPr>
        </p:nvSpPr>
        <p:spPr>
          <a:xfrm>
            <a:off x="5658197" y="1382051"/>
            <a:ext cx="3162417" cy="3446427"/>
          </a:xfrm>
        </p:spPr>
        <p:txBody>
          <a:bodyPr>
            <a:noAutofit/>
          </a:bodyPr>
          <a:lstStyle/>
          <a:p>
            <a:pPr marL="0" indent="0">
              <a:lnSpc>
                <a:spcPct val="120000"/>
              </a:lnSpc>
              <a:spcBef>
                <a:spcPts val="300"/>
              </a:spcBef>
              <a:spcAft>
                <a:spcPts val="300"/>
              </a:spcAft>
              <a:buNone/>
            </a:pPr>
            <a:r>
              <a:rPr lang="en-AU" altLang="en-US" sz="1200" dirty="0"/>
              <a:t>SupaVac pumps operates by supplying a large volume of compressed air to a venturi, where the air is compressed and expanded rapidly. This in turn forms a “vapour plug” within the diffuser tube forming a high pressure on one side and a low on the other. As the air moves to equalise, a vacuum is formed and exerted via pipe work on the tank. The vacuum together with the high airflow generated by the velocity of the evacuating the air, form the power unit of the SupaVac Pump. Once full (a function controlled </a:t>
            </a:r>
            <a:r>
              <a:rPr lang="en-AU" altLang="en-US" sz="1200" b="1" dirty="0"/>
              <a:t>only</a:t>
            </a:r>
            <a:r>
              <a:rPr lang="en-AU" altLang="en-US" sz="1200" dirty="0"/>
              <a:t> via the pneumatic timers) the air to the venturi is halted and redirected through control valves into the tank expelling the recovered material under pressure. </a:t>
            </a:r>
          </a:p>
        </p:txBody>
      </p:sp>
      <p:pic>
        <p:nvPicPr>
          <p:cNvPr id="7" name="Picture 12" descr="C:\Supavac\SV110 Photos\P101007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2174" y="1382052"/>
            <a:ext cx="241617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3672236" y="4096677"/>
            <a:ext cx="1008063" cy="287337"/>
          </a:xfrm>
          <a:prstGeom prst="wedgeRectCallout">
            <a:avLst>
              <a:gd name="adj1" fmla="val 33810"/>
              <a:gd name="adj2" fmla="val -234431"/>
            </a:avLst>
          </a:prstGeom>
          <a:solidFill>
            <a:schemeClr val="accent1"/>
          </a:solidFill>
          <a:ln w="9525">
            <a:solidFill>
              <a:schemeClr val="bg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Diffuser Tube</a:t>
            </a:r>
          </a:p>
        </p:txBody>
      </p:sp>
      <p:sp>
        <p:nvSpPr>
          <p:cNvPr id="9" name="AutoShape 10"/>
          <p:cNvSpPr>
            <a:spLocks noChangeArrowheads="1"/>
          </p:cNvSpPr>
          <p:nvPr/>
        </p:nvSpPr>
        <p:spPr bwMode="auto">
          <a:xfrm>
            <a:off x="3243611" y="2882239"/>
            <a:ext cx="914400" cy="431800"/>
          </a:xfrm>
          <a:prstGeom prst="wedgeRectCallout">
            <a:avLst>
              <a:gd name="adj1" fmla="val 77699"/>
              <a:gd name="adj2" fmla="val -31861"/>
            </a:avLst>
          </a:prstGeom>
          <a:solidFill>
            <a:schemeClr val="accent1"/>
          </a:solidFill>
          <a:ln w="9525">
            <a:solidFill>
              <a:schemeClr val="bg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Jet Pack Housing</a:t>
            </a:r>
          </a:p>
        </p:txBody>
      </p:sp>
      <p:sp>
        <p:nvSpPr>
          <p:cNvPr id="10" name="AutoShape 11"/>
          <p:cNvSpPr>
            <a:spLocks noChangeArrowheads="1"/>
          </p:cNvSpPr>
          <p:nvPr/>
        </p:nvSpPr>
        <p:spPr bwMode="auto">
          <a:xfrm>
            <a:off x="4708873" y="1874970"/>
            <a:ext cx="914400" cy="576263"/>
          </a:xfrm>
          <a:prstGeom prst="wedgeRectCallout">
            <a:avLst>
              <a:gd name="adj1" fmla="val -67190"/>
              <a:gd name="adj2" fmla="val 135949"/>
            </a:avLst>
          </a:prstGeom>
          <a:solidFill>
            <a:schemeClr val="accent1"/>
          </a:solidFill>
          <a:ln w="9525">
            <a:solidFill>
              <a:schemeClr val="bg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sz="1000" dirty="0">
                <a:solidFill>
                  <a:schemeClr val="bg1"/>
                </a:solidFill>
              </a:rPr>
              <a:t>Venturi Nozzle</a:t>
            </a:r>
          </a:p>
          <a:p>
            <a:pPr algn="ctr" eaLnBrk="1" hangingPunct="1">
              <a:spcBef>
                <a:spcPct val="0"/>
              </a:spcBef>
              <a:buFontTx/>
              <a:buNone/>
            </a:pPr>
            <a:r>
              <a:rPr lang="en-AU" altLang="en-US" sz="1000" dirty="0">
                <a:solidFill>
                  <a:schemeClr val="bg1"/>
                </a:solidFill>
              </a:rPr>
              <a:t>(Not Shown)</a:t>
            </a:r>
          </a:p>
        </p:txBody>
      </p:sp>
      <p:sp>
        <p:nvSpPr>
          <p:cNvPr id="20" name="Date Placeholder 19"/>
          <p:cNvSpPr>
            <a:spLocks noGrp="1"/>
          </p:cNvSpPr>
          <p:nvPr>
            <p:ph type="dt" sz="half" idx="10"/>
          </p:nvPr>
        </p:nvSpPr>
        <p:spPr/>
        <p:txBody>
          <a:bodyPr/>
          <a:lstStyle/>
          <a:p>
            <a:r>
              <a:rPr lang="en-AU"/>
              <a:t>V10119</a:t>
            </a:r>
            <a:endParaRPr lang="en-AU" dirty="0"/>
          </a:p>
        </p:txBody>
      </p:sp>
      <p:sp>
        <p:nvSpPr>
          <p:cNvPr id="21" name="Slide Number Placeholder 20"/>
          <p:cNvSpPr>
            <a:spLocks noGrp="1"/>
          </p:cNvSpPr>
          <p:nvPr>
            <p:ph type="sldNum" sz="quarter" idx="12"/>
          </p:nvPr>
        </p:nvSpPr>
        <p:spPr/>
        <p:txBody>
          <a:bodyPr/>
          <a:lstStyle/>
          <a:p>
            <a:fld id="{0BDCAD25-6A88-8A4D-AD9E-EABF89AAB71D}" type="slidenum">
              <a:rPr lang="en-AU" smtClean="0"/>
              <a:pPr/>
              <a:t>4</a:t>
            </a:fld>
            <a:endParaRPr lang="en-AU"/>
          </a:p>
        </p:txBody>
      </p:sp>
    </p:spTree>
    <p:extLst>
      <p:ext uri="{BB962C8B-B14F-4D97-AF65-F5344CB8AC3E}">
        <p14:creationId xmlns:p14="http://schemas.microsoft.com/office/powerpoint/2010/main" val="51832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Typical Unit Installation</a:t>
            </a:r>
          </a:p>
        </p:txBody>
      </p:sp>
      <p:sp>
        <p:nvSpPr>
          <p:cNvPr id="4" name="AutoShape 5"/>
          <p:cNvSpPr>
            <a:spLocks noChangeArrowheads="1"/>
          </p:cNvSpPr>
          <p:nvPr/>
        </p:nvSpPr>
        <p:spPr bwMode="auto">
          <a:xfrm>
            <a:off x="572293" y="2625492"/>
            <a:ext cx="2160588" cy="1430337"/>
          </a:xfrm>
          <a:prstGeom prst="can">
            <a:avLst>
              <a:gd name="adj" fmla="val 26750"/>
            </a:avLst>
          </a:prstGeom>
          <a:solidFill>
            <a:srgbClr val="887D7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000"/>
          </a:p>
        </p:txBody>
      </p:sp>
      <p:sp>
        <p:nvSpPr>
          <p:cNvPr id="5" name="Text Box 7"/>
          <p:cNvSpPr txBox="1">
            <a:spLocks noChangeArrowheads="1"/>
          </p:cNvSpPr>
          <p:nvPr/>
        </p:nvSpPr>
        <p:spPr bwMode="auto">
          <a:xfrm>
            <a:off x="720067" y="4103455"/>
            <a:ext cx="194375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dirty="0"/>
              <a:t>Aqueous Waste</a:t>
            </a:r>
          </a:p>
        </p:txBody>
      </p:sp>
      <p:sp>
        <p:nvSpPr>
          <p:cNvPr id="6" name="Text Box 9"/>
          <p:cNvSpPr txBox="1">
            <a:spLocks noChangeArrowheads="1"/>
          </p:cNvSpPr>
          <p:nvPr/>
        </p:nvSpPr>
        <p:spPr bwMode="auto">
          <a:xfrm>
            <a:off x="3490912" y="4159727"/>
            <a:ext cx="1244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dirty="0"/>
              <a:t>SupaVac Pump</a:t>
            </a:r>
          </a:p>
        </p:txBody>
      </p:sp>
      <p:sp>
        <p:nvSpPr>
          <p:cNvPr id="7" name="AutoShape 10"/>
          <p:cNvSpPr>
            <a:spLocks noChangeArrowheads="1"/>
          </p:cNvSpPr>
          <p:nvPr/>
        </p:nvSpPr>
        <p:spPr bwMode="auto">
          <a:xfrm>
            <a:off x="7324725" y="3671655"/>
            <a:ext cx="1430338" cy="339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round/>
            <a:headEnd/>
            <a:tailEnd/>
          </a:ln>
          <a:scene3d>
            <a:camera prst="legacyObliqueTopRight"/>
            <a:lightRig rig="legacyFlat3" dir="b"/>
          </a:scene3d>
          <a:sp3d extrusionH="430200" contourW="12700" prstMaterial="legacyMatte">
            <a:bevelT w="13500" h="13500" prst="angle"/>
            <a:bevelB w="13500" h="13500" prst="angle"/>
            <a:extrusionClr>
              <a:schemeClr val="accent1"/>
            </a:extrusionClr>
            <a:contourClr>
              <a:schemeClr val="accent1"/>
            </a:contourClr>
          </a:sp3d>
        </p:spPr>
        <p:txBody>
          <a:bodyPr wrap="none" anchor="ctr">
            <a:flatTx/>
          </a:bodyPr>
          <a:lstStyle/>
          <a:p>
            <a:endParaRPr lang="en-AU"/>
          </a:p>
        </p:txBody>
      </p:sp>
      <p:sp>
        <p:nvSpPr>
          <p:cNvPr id="8" name="Text Box 11"/>
          <p:cNvSpPr txBox="1">
            <a:spLocks noChangeArrowheads="1"/>
          </p:cNvSpPr>
          <p:nvPr/>
        </p:nvSpPr>
        <p:spPr bwMode="auto">
          <a:xfrm>
            <a:off x="6389688" y="4103455"/>
            <a:ext cx="2735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dirty="0"/>
              <a:t>Containment Area</a:t>
            </a:r>
          </a:p>
        </p:txBody>
      </p:sp>
      <p:cxnSp>
        <p:nvCxnSpPr>
          <p:cNvPr id="9" name="AutoShape 12"/>
          <p:cNvCxnSpPr>
            <a:cxnSpLocks noChangeShapeType="1"/>
          </p:cNvCxnSpPr>
          <p:nvPr/>
        </p:nvCxnSpPr>
        <p:spPr bwMode="auto">
          <a:xfrm>
            <a:off x="4445000" y="3635142"/>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Text Box 16"/>
          <p:cNvSpPr txBox="1">
            <a:spLocks noChangeArrowheads="1"/>
          </p:cNvSpPr>
          <p:nvPr/>
        </p:nvSpPr>
        <p:spPr bwMode="auto">
          <a:xfrm>
            <a:off x="5021263" y="2808055"/>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en-US" sz="1800"/>
          </a:p>
        </p:txBody>
      </p:sp>
      <p:sp>
        <p:nvSpPr>
          <p:cNvPr id="11" name="mainfrm"/>
          <p:cNvSpPr>
            <a:spLocks noEditPoints="1" noChangeArrowheads="1"/>
          </p:cNvSpPr>
          <p:nvPr/>
        </p:nvSpPr>
        <p:spPr bwMode="auto">
          <a:xfrm>
            <a:off x="6964363" y="1511067"/>
            <a:ext cx="1809750" cy="7620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FF9900"/>
          </a:solidFill>
          <a:ln w="9525">
            <a:solidFill>
              <a:srgbClr val="000000"/>
            </a:solidFill>
            <a:miter lim="800000"/>
            <a:headEnd/>
            <a:tailEnd/>
          </a:ln>
        </p:spPr>
        <p:txBody>
          <a:bodyPr/>
          <a:lstStyle/>
          <a:p>
            <a:endParaRPr lang="en-AU"/>
          </a:p>
        </p:txBody>
      </p:sp>
      <p:sp>
        <p:nvSpPr>
          <p:cNvPr id="12" name="Text Box 19"/>
          <p:cNvSpPr txBox="1">
            <a:spLocks noChangeArrowheads="1"/>
          </p:cNvSpPr>
          <p:nvPr/>
        </p:nvSpPr>
        <p:spPr bwMode="auto">
          <a:xfrm>
            <a:off x="6864351" y="2332407"/>
            <a:ext cx="190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a:t>Compressor Unit</a:t>
            </a:r>
            <a:endParaRPr lang="en-GB" altLang="en-US" sz="1800" dirty="0"/>
          </a:p>
        </p:txBody>
      </p:sp>
      <p:sp>
        <p:nvSpPr>
          <p:cNvPr id="13" name="Text Box 21"/>
          <p:cNvSpPr txBox="1">
            <a:spLocks noChangeArrowheads="1"/>
          </p:cNvSpPr>
          <p:nvPr/>
        </p:nvSpPr>
        <p:spPr bwMode="auto">
          <a:xfrm>
            <a:off x="5813425" y="1511067"/>
            <a:ext cx="1008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en-US" sz="1000"/>
          </a:p>
        </p:txBody>
      </p:sp>
      <p:sp>
        <p:nvSpPr>
          <p:cNvPr id="14" name="Text Box 22"/>
          <p:cNvSpPr txBox="1">
            <a:spLocks noChangeArrowheads="1"/>
          </p:cNvSpPr>
          <p:nvPr/>
        </p:nvSpPr>
        <p:spPr bwMode="auto">
          <a:xfrm>
            <a:off x="5381625" y="1584092"/>
            <a:ext cx="1655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000" b="1" dirty="0"/>
              <a:t>25MM Air Supply Line</a:t>
            </a:r>
          </a:p>
        </p:txBody>
      </p:sp>
      <p:sp>
        <p:nvSpPr>
          <p:cNvPr id="16" name="Text Box 27"/>
          <p:cNvSpPr txBox="1">
            <a:spLocks noChangeArrowheads="1"/>
          </p:cNvSpPr>
          <p:nvPr/>
        </p:nvSpPr>
        <p:spPr bwMode="auto">
          <a:xfrm>
            <a:off x="540543" y="1981423"/>
            <a:ext cx="18716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050" dirty="0"/>
              <a:t>Typical sludge, thick </a:t>
            </a:r>
            <a:r>
              <a:rPr lang="en-AU" altLang="en-US" sz="1050" dirty="0" err="1"/>
              <a:t>flowable</a:t>
            </a:r>
            <a:r>
              <a:rPr lang="en-AU" altLang="en-US" sz="1050" dirty="0"/>
              <a:t> material to75mm diameter, Sg 1.2 - 3.2</a:t>
            </a:r>
          </a:p>
        </p:txBody>
      </p:sp>
      <p:pic>
        <p:nvPicPr>
          <p:cNvPr id="17" name="Picture 28" descr="C:\Supavac\SV110 Photos\P5160091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62363" y="2590567"/>
            <a:ext cx="1073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23"/>
          <p:cNvSpPr>
            <a:spLocks noChangeArrowheads="1"/>
          </p:cNvSpPr>
          <p:nvPr/>
        </p:nvSpPr>
        <p:spPr bwMode="auto">
          <a:xfrm>
            <a:off x="2590800" y="1733317"/>
            <a:ext cx="1800225" cy="574675"/>
          </a:xfrm>
          <a:prstGeom prst="wedgeRectCallout">
            <a:avLst>
              <a:gd name="adj1" fmla="val -1509"/>
              <a:gd name="adj2" fmla="val 168301"/>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b="1" dirty="0">
                <a:solidFill>
                  <a:schemeClr val="bg1"/>
                </a:solidFill>
              </a:rPr>
              <a:t>75/100mm Diameter Suction Line (up to 50+ metres in length)</a:t>
            </a:r>
          </a:p>
        </p:txBody>
      </p:sp>
      <p:cxnSp>
        <p:nvCxnSpPr>
          <p:cNvPr id="19" name="Curved Connector 18"/>
          <p:cNvCxnSpPr/>
          <p:nvPr/>
        </p:nvCxnSpPr>
        <p:spPr>
          <a:xfrm flipV="1">
            <a:off x="2733675" y="2804880"/>
            <a:ext cx="1357313" cy="1071562"/>
          </a:xfrm>
          <a:prstGeom prst="curvedConnector3">
            <a:avLst>
              <a:gd name="adj1" fmla="val 50000"/>
            </a:avLst>
          </a:prstGeom>
          <a:ln w="50800" cap="sq">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flipH="1" flipV="1">
            <a:off x="5622440" y="2253301"/>
            <a:ext cx="278782" cy="3125787"/>
          </a:xfrm>
          <a:prstGeom prst="curvedConnector4">
            <a:avLst>
              <a:gd name="adj1" fmla="val -82000"/>
              <a:gd name="adj2" fmla="val 58583"/>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 Box 17"/>
          <p:cNvSpPr txBox="1">
            <a:spLocks noChangeArrowheads="1"/>
          </p:cNvSpPr>
          <p:nvPr/>
        </p:nvSpPr>
        <p:spPr bwMode="auto">
          <a:xfrm>
            <a:off x="4905452" y="3063642"/>
            <a:ext cx="252722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000" b="1" dirty="0"/>
              <a:t>Discharge Line </a:t>
            </a:r>
            <a:r>
              <a:rPr lang="en-GB" altLang="en-US" sz="1000" b="1"/>
              <a:t>75/100mm Diameter</a:t>
            </a:r>
          </a:p>
          <a:p>
            <a:pPr eaLnBrk="1" hangingPunct="1">
              <a:spcBef>
                <a:spcPct val="50000"/>
              </a:spcBef>
              <a:buFontTx/>
              <a:buNone/>
            </a:pPr>
            <a:r>
              <a:rPr lang="en-GB" altLang="en-US" sz="1000" b="1" dirty="0"/>
              <a:t>(up to 1000 metres in length depending on pump &amp; material)</a:t>
            </a:r>
          </a:p>
        </p:txBody>
      </p:sp>
      <p:cxnSp>
        <p:nvCxnSpPr>
          <p:cNvPr id="22" name="Curved Connector 21"/>
          <p:cNvCxnSpPr/>
          <p:nvPr/>
        </p:nvCxnSpPr>
        <p:spPr>
          <a:xfrm rot="10800000" flipV="1">
            <a:off x="4448175" y="2090505"/>
            <a:ext cx="2500313" cy="857250"/>
          </a:xfrm>
          <a:prstGeom prst="curvedConnector3">
            <a:avLst>
              <a:gd name="adj1" fmla="val 50000"/>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Date Placeholder 32"/>
          <p:cNvSpPr>
            <a:spLocks noGrp="1"/>
          </p:cNvSpPr>
          <p:nvPr>
            <p:ph type="dt" sz="half" idx="10"/>
          </p:nvPr>
        </p:nvSpPr>
        <p:spPr/>
        <p:txBody>
          <a:bodyPr/>
          <a:lstStyle/>
          <a:p>
            <a:r>
              <a:rPr lang="en-AU"/>
              <a:t>V10119</a:t>
            </a:r>
            <a:endParaRPr lang="en-AU" dirty="0"/>
          </a:p>
        </p:txBody>
      </p:sp>
      <p:sp>
        <p:nvSpPr>
          <p:cNvPr id="34" name="Slide Number Placeholder 33"/>
          <p:cNvSpPr>
            <a:spLocks noGrp="1"/>
          </p:cNvSpPr>
          <p:nvPr>
            <p:ph type="sldNum" sz="quarter" idx="12"/>
          </p:nvPr>
        </p:nvSpPr>
        <p:spPr/>
        <p:txBody>
          <a:bodyPr/>
          <a:lstStyle/>
          <a:p>
            <a:fld id="{0BDCAD25-6A88-8A4D-AD9E-EABF89AAB71D}" type="slidenum">
              <a:rPr lang="en-AU" smtClean="0"/>
              <a:pPr/>
              <a:t>5</a:t>
            </a:fld>
            <a:endParaRPr lang="en-AU"/>
          </a:p>
        </p:txBody>
      </p:sp>
    </p:spTree>
    <p:extLst>
      <p:ext uri="{BB962C8B-B14F-4D97-AF65-F5344CB8AC3E}">
        <p14:creationId xmlns:p14="http://schemas.microsoft.com/office/powerpoint/2010/main" val="98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Basic Rules of Operation</a:t>
            </a:r>
          </a:p>
        </p:txBody>
      </p:sp>
      <p:sp>
        <p:nvSpPr>
          <p:cNvPr id="5" name="Content Placeholder 4"/>
          <p:cNvSpPr>
            <a:spLocks noGrp="1"/>
          </p:cNvSpPr>
          <p:nvPr>
            <p:ph idx="1"/>
          </p:nvPr>
        </p:nvSpPr>
        <p:spPr/>
        <p:txBody>
          <a:bodyPr>
            <a:normAutofit/>
          </a:bodyPr>
          <a:lstStyle/>
          <a:p>
            <a:pPr marL="0" indent="0">
              <a:spcBef>
                <a:spcPts val="600"/>
              </a:spcBef>
              <a:spcAft>
                <a:spcPts val="600"/>
              </a:spcAft>
              <a:buNone/>
            </a:pPr>
            <a:r>
              <a:rPr lang="en-AU" altLang="en-US" sz="1800" dirty="0"/>
              <a:t>The basic rules for the operation of any air powered equipment are the same</a:t>
            </a:r>
          </a:p>
          <a:p>
            <a:pPr marL="0" indent="0">
              <a:spcBef>
                <a:spcPts val="600"/>
              </a:spcBef>
              <a:spcAft>
                <a:spcPts val="600"/>
              </a:spcAft>
              <a:buFontTx/>
              <a:buAutoNum type="arabicPeriod"/>
            </a:pPr>
            <a:r>
              <a:rPr lang="en-AU" altLang="en-US" sz="1800" dirty="0"/>
              <a:t>Compressed air is </a:t>
            </a:r>
            <a:r>
              <a:rPr lang="en-AU" altLang="en-US" sz="1800" b="1" dirty="0">
                <a:solidFill>
                  <a:srgbClr val="FF0000"/>
                </a:solidFill>
              </a:rPr>
              <a:t>DANGEROUS</a:t>
            </a:r>
            <a:r>
              <a:rPr lang="en-AU" altLang="en-US" sz="1800" dirty="0">
                <a:solidFill>
                  <a:srgbClr val="FF0000"/>
                </a:solidFill>
              </a:rPr>
              <a:t> </a:t>
            </a:r>
            <a:r>
              <a:rPr lang="en-AU" altLang="en-US" sz="1800" dirty="0"/>
              <a:t>always isolate and </a:t>
            </a:r>
            <a:r>
              <a:rPr lang="en-AU" altLang="en-US" sz="1800" b="1" dirty="0">
                <a:solidFill>
                  <a:srgbClr val="FF0000"/>
                </a:solidFill>
              </a:rPr>
              <a:t>TAG OUT</a:t>
            </a:r>
            <a:r>
              <a:rPr lang="en-AU" altLang="en-US" sz="1800" dirty="0"/>
              <a:t> the equipment from the energy source and drain any residual air from the supply line prior to carrying out any maintenance or work on the unit.</a:t>
            </a:r>
          </a:p>
          <a:p>
            <a:pPr marL="0" indent="0">
              <a:spcBef>
                <a:spcPts val="600"/>
              </a:spcBef>
              <a:spcAft>
                <a:spcPts val="600"/>
              </a:spcAft>
              <a:buFontTx/>
              <a:buAutoNum type="arabicPeriod"/>
            </a:pPr>
            <a:r>
              <a:rPr lang="en-AU" altLang="en-US" sz="1800" dirty="0"/>
              <a:t>Air equipment is </a:t>
            </a:r>
            <a:r>
              <a:rPr lang="en-AU" altLang="en-US" sz="1800" b="1" dirty="0">
                <a:solidFill>
                  <a:srgbClr val="FF0000"/>
                </a:solidFill>
              </a:rPr>
              <a:t>supply sensitive</a:t>
            </a:r>
            <a:r>
              <a:rPr lang="en-AU" altLang="en-US" sz="1800" dirty="0"/>
              <a:t>, a reduction in pressure or volume will have a compounding reduction in pump performance. Consider other air operated equipment being added to the supply causing a drop in available air.</a:t>
            </a:r>
          </a:p>
          <a:p>
            <a:pPr marL="0" indent="0">
              <a:spcBef>
                <a:spcPts val="600"/>
              </a:spcBef>
              <a:spcAft>
                <a:spcPts val="600"/>
              </a:spcAft>
              <a:buFontTx/>
              <a:buAutoNum type="arabicPeriod"/>
            </a:pPr>
            <a:r>
              <a:rPr lang="en-AU" altLang="en-US" sz="1800" dirty="0"/>
              <a:t>As </a:t>
            </a:r>
            <a:r>
              <a:rPr lang="en-AU" altLang="en-US" sz="1800" b="1" dirty="0">
                <a:solidFill>
                  <a:srgbClr val="FF0000"/>
                </a:solidFill>
              </a:rPr>
              <a:t>AIR</a:t>
            </a:r>
            <a:r>
              <a:rPr lang="en-AU" altLang="en-US" sz="1800" dirty="0"/>
              <a:t> is the </a:t>
            </a:r>
            <a:r>
              <a:rPr lang="en-AU" altLang="en-US" sz="1800" b="1" dirty="0"/>
              <a:t>power source</a:t>
            </a:r>
            <a:r>
              <a:rPr lang="en-AU" altLang="en-US" sz="1800" dirty="0"/>
              <a:t> this needs to be reliable, if the supply quality is poor the filtration system </a:t>
            </a:r>
            <a:r>
              <a:rPr lang="en-AU" altLang="en-US" sz="1800" b="1" dirty="0"/>
              <a:t>will</a:t>
            </a:r>
            <a:r>
              <a:rPr lang="en-AU" altLang="en-US" sz="1800" dirty="0"/>
              <a:t> require a higher level of maintenance.</a:t>
            </a:r>
          </a:p>
          <a:p>
            <a:pPr marL="0" indent="0">
              <a:spcBef>
                <a:spcPts val="600"/>
              </a:spcBef>
              <a:spcAft>
                <a:spcPts val="600"/>
              </a:spcAft>
              <a:buFontTx/>
              <a:buAutoNum type="arabicPeriod"/>
            </a:pPr>
            <a:r>
              <a:rPr lang="en-AU" altLang="en-US" sz="1800" dirty="0"/>
              <a:t>These are mechanical items, if </a:t>
            </a:r>
            <a:r>
              <a:rPr lang="en-AU" altLang="en-US" sz="1800" b="1" dirty="0"/>
              <a:t>YOU</a:t>
            </a:r>
            <a:r>
              <a:rPr lang="en-AU" altLang="en-US" sz="1800" dirty="0"/>
              <a:t> </a:t>
            </a:r>
            <a:r>
              <a:rPr lang="en-AU" altLang="en-US" sz="1800" dirty="0">
                <a:solidFill>
                  <a:srgbClr val="FF0000"/>
                </a:solidFill>
              </a:rPr>
              <a:t>“FAIL </a:t>
            </a:r>
            <a:r>
              <a:rPr lang="en-AU" altLang="en-US" sz="1800" b="1" dirty="0">
                <a:solidFill>
                  <a:srgbClr val="FF0000"/>
                </a:solidFill>
              </a:rPr>
              <a:t>TO</a:t>
            </a:r>
            <a:r>
              <a:rPr lang="en-AU" altLang="en-US" sz="1800" dirty="0">
                <a:solidFill>
                  <a:srgbClr val="FF0000"/>
                </a:solidFill>
              </a:rPr>
              <a:t> SERVICE”</a:t>
            </a:r>
            <a:r>
              <a:rPr lang="en-AU" altLang="en-US" sz="1800" dirty="0"/>
              <a:t> the unit, it may </a:t>
            </a:r>
            <a:r>
              <a:rPr lang="en-AU" altLang="en-US" sz="1800" dirty="0">
                <a:solidFill>
                  <a:srgbClr val="FF0000"/>
                </a:solidFill>
              </a:rPr>
              <a:t>“FAIL </a:t>
            </a:r>
            <a:r>
              <a:rPr lang="en-AU" altLang="en-US" sz="1800" b="1" dirty="0"/>
              <a:t>YOU</a:t>
            </a:r>
            <a:r>
              <a:rPr lang="en-AU" altLang="en-US" sz="1800" dirty="0">
                <a:solidFill>
                  <a:srgbClr val="FF0000"/>
                </a:solidFill>
              </a:rPr>
              <a:t> </a:t>
            </a:r>
            <a:r>
              <a:rPr lang="en-AU" altLang="en-US" sz="1800" b="1" dirty="0">
                <a:solidFill>
                  <a:srgbClr val="FF0000"/>
                </a:solidFill>
              </a:rPr>
              <a:t>IN</a:t>
            </a:r>
            <a:r>
              <a:rPr lang="en-AU" altLang="en-US" sz="1800" dirty="0">
                <a:solidFill>
                  <a:srgbClr val="FF0000"/>
                </a:solidFill>
              </a:rPr>
              <a:t> SERVICE”.</a:t>
            </a:r>
          </a:p>
          <a:p>
            <a:pPr marL="0" indent="0">
              <a:spcBef>
                <a:spcPts val="600"/>
              </a:spcBef>
              <a:spcAft>
                <a:spcPts val="600"/>
              </a:spcAft>
            </a:pPr>
            <a:endParaRPr lang="en-AU" sz="1600" dirty="0"/>
          </a:p>
        </p:txBody>
      </p:sp>
      <p:sp>
        <p:nvSpPr>
          <p:cNvPr id="8" name="Date Placeholder 7"/>
          <p:cNvSpPr>
            <a:spLocks noGrp="1"/>
          </p:cNvSpPr>
          <p:nvPr>
            <p:ph type="dt" sz="half" idx="10"/>
          </p:nvPr>
        </p:nvSpPr>
        <p:spPr/>
        <p:txBody>
          <a:bodyPr/>
          <a:lstStyle/>
          <a:p>
            <a:r>
              <a:rPr lang="en-AU"/>
              <a:t>V10119</a:t>
            </a:r>
            <a:endParaRPr lang="en-AU" dirty="0"/>
          </a:p>
        </p:txBody>
      </p:sp>
      <p:sp>
        <p:nvSpPr>
          <p:cNvPr id="9" name="Slide Number Placeholder 8"/>
          <p:cNvSpPr>
            <a:spLocks noGrp="1"/>
          </p:cNvSpPr>
          <p:nvPr>
            <p:ph type="sldNum" sz="quarter" idx="12"/>
          </p:nvPr>
        </p:nvSpPr>
        <p:spPr/>
        <p:txBody>
          <a:bodyPr/>
          <a:lstStyle/>
          <a:p>
            <a:fld id="{0BDCAD25-6A88-8A4D-AD9E-EABF89AAB71D}" type="slidenum">
              <a:rPr lang="en-AU" smtClean="0"/>
              <a:pPr/>
              <a:t>6</a:t>
            </a:fld>
            <a:endParaRPr lang="en-AU"/>
          </a:p>
        </p:txBody>
      </p:sp>
    </p:spTree>
    <p:extLst>
      <p:ext uri="{BB962C8B-B14F-4D97-AF65-F5344CB8AC3E}">
        <p14:creationId xmlns:p14="http://schemas.microsoft.com/office/powerpoint/2010/main" val="155434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Steps Before Use</a:t>
            </a:r>
          </a:p>
        </p:txBody>
      </p:sp>
      <p:sp>
        <p:nvSpPr>
          <p:cNvPr id="3" name="Content Placeholder 2"/>
          <p:cNvSpPr>
            <a:spLocks noGrp="1"/>
          </p:cNvSpPr>
          <p:nvPr>
            <p:ph idx="1"/>
          </p:nvPr>
        </p:nvSpPr>
        <p:spPr>
          <a:xfrm>
            <a:off x="405627" y="1762279"/>
            <a:ext cx="4367096" cy="3233466"/>
          </a:xfrm>
        </p:spPr>
        <p:txBody>
          <a:bodyPr>
            <a:normAutofit/>
          </a:bodyPr>
          <a:lstStyle/>
          <a:p>
            <a:pPr>
              <a:buFontTx/>
              <a:buNone/>
            </a:pPr>
            <a:r>
              <a:rPr lang="en-AU" altLang="en-US" sz="1800" dirty="0"/>
              <a:t>Before working on any aspect of the pumps:</a:t>
            </a:r>
          </a:p>
          <a:p>
            <a:r>
              <a:rPr lang="en-AU" altLang="en-US" sz="1800" dirty="0"/>
              <a:t>Isolate</a:t>
            </a:r>
          </a:p>
          <a:p>
            <a:r>
              <a:rPr lang="en-AU" altLang="en-US" sz="1800" dirty="0"/>
              <a:t>Tag out</a:t>
            </a:r>
          </a:p>
          <a:p>
            <a:r>
              <a:rPr lang="en-AU" altLang="en-US" sz="1800" dirty="0"/>
              <a:t>Ensure residual pressure has been exhausted by manually operating the safety valve</a:t>
            </a:r>
          </a:p>
          <a:p>
            <a:r>
              <a:rPr lang="en-AU" altLang="en-US" sz="1800" dirty="0"/>
              <a:t>All procedures in this presentation assume correct isolation and prior removal of the covers</a:t>
            </a:r>
          </a:p>
          <a:p>
            <a:endParaRPr lang="en-AU" sz="1800" dirty="0"/>
          </a:p>
        </p:txBody>
      </p:sp>
      <p:pic>
        <p:nvPicPr>
          <p:cNvPr id="4" name="Picture 4" descr="P101008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18049" y="1762279"/>
            <a:ext cx="3847168" cy="38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6872984" y="2182154"/>
            <a:ext cx="1642366" cy="571500"/>
          </a:xfrm>
          <a:prstGeom prst="wedgeRectCallout">
            <a:avLst>
              <a:gd name="adj1" fmla="val -42996"/>
              <a:gd name="adj2" fmla="val 4593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AU" dirty="0">
                <a:solidFill>
                  <a:schemeClr val="bg1"/>
                </a:solidFill>
              </a:rPr>
              <a:t>LOCATION OF THE SAFETY VALVE</a:t>
            </a:r>
          </a:p>
        </p:txBody>
      </p:sp>
      <p:sp>
        <p:nvSpPr>
          <p:cNvPr id="8" name="Date Placeholder 7"/>
          <p:cNvSpPr>
            <a:spLocks noGrp="1"/>
          </p:cNvSpPr>
          <p:nvPr>
            <p:ph type="dt" sz="half" idx="10"/>
          </p:nvPr>
        </p:nvSpPr>
        <p:spPr/>
        <p:txBody>
          <a:bodyPr/>
          <a:lstStyle/>
          <a:p>
            <a:r>
              <a:rPr lang="en-AU"/>
              <a:t>V10119</a:t>
            </a:r>
            <a:endParaRPr lang="en-AU" dirty="0"/>
          </a:p>
        </p:txBody>
      </p:sp>
      <p:sp>
        <p:nvSpPr>
          <p:cNvPr id="9" name="Slide Number Placeholder 8"/>
          <p:cNvSpPr>
            <a:spLocks noGrp="1"/>
          </p:cNvSpPr>
          <p:nvPr>
            <p:ph type="sldNum" sz="quarter" idx="12"/>
          </p:nvPr>
        </p:nvSpPr>
        <p:spPr/>
        <p:txBody>
          <a:bodyPr/>
          <a:lstStyle/>
          <a:p>
            <a:fld id="{0BDCAD25-6A88-8A4D-AD9E-EABF89AAB71D}" type="slidenum">
              <a:rPr lang="en-AU" smtClean="0"/>
              <a:pPr/>
              <a:t>7</a:t>
            </a:fld>
            <a:endParaRPr lang="en-AU"/>
          </a:p>
        </p:txBody>
      </p:sp>
    </p:spTree>
    <p:extLst>
      <p:ext uri="{BB962C8B-B14F-4D97-AF65-F5344CB8AC3E}">
        <p14:creationId xmlns:p14="http://schemas.microsoft.com/office/powerpoint/2010/main" val="15165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Daily Service Routine</a:t>
            </a:r>
          </a:p>
        </p:txBody>
      </p:sp>
      <p:sp>
        <p:nvSpPr>
          <p:cNvPr id="4" name="Content Placeholder 3"/>
          <p:cNvSpPr>
            <a:spLocks noGrp="1"/>
          </p:cNvSpPr>
          <p:nvPr>
            <p:ph idx="1"/>
          </p:nvPr>
        </p:nvSpPr>
        <p:spPr/>
        <p:txBody>
          <a:bodyPr>
            <a:normAutofit fontScale="62500" lnSpcReduction="20000"/>
          </a:bodyPr>
          <a:lstStyle/>
          <a:p>
            <a:pPr marL="0" indent="0">
              <a:lnSpc>
                <a:spcPct val="120000"/>
              </a:lnSpc>
              <a:spcBef>
                <a:spcPts val="600"/>
              </a:spcBef>
              <a:spcAft>
                <a:spcPts val="600"/>
              </a:spcAft>
              <a:buNone/>
            </a:pPr>
            <a:r>
              <a:rPr lang="en-AU" altLang="en-US" sz="2400" dirty="0"/>
              <a:t>Daily servicing for every SupaVac unit is quick and simple</a:t>
            </a:r>
          </a:p>
          <a:p>
            <a:pPr>
              <a:lnSpc>
                <a:spcPct val="120000"/>
              </a:lnSpc>
              <a:spcBef>
                <a:spcPts val="600"/>
              </a:spcBef>
              <a:spcAft>
                <a:spcPts val="600"/>
              </a:spcAft>
            </a:pPr>
            <a:r>
              <a:rPr lang="en-AU" altLang="en-US" sz="2400" dirty="0"/>
              <a:t>Check all the filters, and clean or change as required.</a:t>
            </a:r>
          </a:p>
          <a:p>
            <a:pPr>
              <a:lnSpc>
                <a:spcPct val="120000"/>
              </a:lnSpc>
              <a:spcBef>
                <a:spcPts val="600"/>
              </a:spcBef>
              <a:spcAft>
                <a:spcPts val="600"/>
              </a:spcAft>
            </a:pPr>
            <a:r>
              <a:rPr lang="en-AU" altLang="en-US" sz="2400" dirty="0"/>
              <a:t>Check the oil lubricator and top up if required, oil in the system is for moisture displacement only and usage should be set at the absolute minimum feed rate.</a:t>
            </a:r>
          </a:p>
          <a:p>
            <a:pPr>
              <a:lnSpc>
                <a:spcPct val="120000"/>
              </a:lnSpc>
              <a:spcBef>
                <a:spcPts val="600"/>
              </a:spcBef>
              <a:spcAft>
                <a:spcPts val="600"/>
              </a:spcAft>
            </a:pPr>
            <a:r>
              <a:rPr lang="en-AU" altLang="en-US" sz="2400" dirty="0"/>
              <a:t>Check all lines, suction, discharge and air supply to and from the unit for serviceability.</a:t>
            </a:r>
          </a:p>
          <a:p>
            <a:pPr>
              <a:lnSpc>
                <a:spcPct val="120000"/>
              </a:lnSpc>
              <a:spcBef>
                <a:spcPts val="600"/>
              </a:spcBef>
              <a:spcAft>
                <a:spcPts val="600"/>
              </a:spcAft>
            </a:pPr>
            <a:r>
              <a:rPr lang="en-AU" altLang="en-US" sz="2400" dirty="0"/>
              <a:t>Carry out a visual check on the unit’s main components.</a:t>
            </a:r>
          </a:p>
          <a:p>
            <a:pPr>
              <a:lnSpc>
                <a:spcPct val="120000"/>
              </a:lnSpc>
              <a:spcBef>
                <a:spcPts val="600"/>
              </a:spcBef>
              <a:spcAft>
                <a:spcPts val="600"/>
              </a:spcAft>
            </a:pPr>
            <a:r>
              <a:rPr lang="en-AU" altLang="en-US" sz="2400" dirty="0"/>
              <a:t>After switching the unit on, observe the function for several cycles to ensure all is correct including valve function micro switches actuators for smooth operation.</a:t>
            </a:r>
          </a:p>
          <a:p>
            <a:pPr>
              <a:lnSpc>
                <a:spcPct val="120000"/>
              </a:lnSpc>
              <a:spcBef>
                <a:spcPts val="600"/>
              </a:spcBef>
              <a:spcAft>
                <a:spcPts val="600"/>
              </a:spcAft>
            </a:pPr>
            <a:r>
              <a:rPr lang="en-AU" altLang="en-US" sz="2400" dirty="0"/>
              <a:t>If the unit is running a 24/7 operation, carry out all the visual inspections as detailed above daily.					</a:t>
            </a:r>
          </a:p>
          <a:p>
            <a:pPr marL="0" indent="0">
              <a:lnSpc>
                <a:spcPct val="120000"/>
              </a:lnSpc>
              <a:spcBef>
                <a:spcPts val="600"/>
              </a:spcBef>
              <a:spcAft>
                <a:spcPts val="600"/>
              </a:spcAft>
              <a:buNone/>
            </a:pPr>
            <a:r>
              <a:rPr lang="en-AU" altLang="en-US" sz="2400" dirty="0"/>
              <a:t>Estimated time: 5-10 minutes.</a:t>
            </a:r>
          </a:p>
          <a:p>
            <a:pPr marL="0" indent="0">
              <a:lnSpc>
                <a:spcPct val="120000"/>
              </a:lnSpc>
              <a:spcBef>
                <a:spcPts val="600"/>
              </a:spcBef>
              <a:spcAft>
                <a:spcPts val="600"/>
              </a:spcAft>
              <a:buFontTx/>
              <a:buAutoNum type="arabicPeriod"/>
            </a:pPr>
            <a:endParaRPr lang="en-AU" altLang="en-US" sz="3200" dirty="0"/>
          </a:p>
          <a:p>
            <a:pPr marL="0" indent="0">
              <a:lnSpc>
                <a:spcPct val="120000"/>
              </a:lnSpc>
              <a:spcBef>
                <a:spcPts val="600"/>
              </a:spcBef>
              <a:spcAft>
                <a:spcPts val="600"/>
              </a:spcAft>
            </a:pPr>
            <a:endParaRPr lang="en-AU" dirty="0"/>
          </a:p>
        </p:txBody>
      </p:sp>
      <p:sp>
        <p:nvSpPr>
          <p:cNvPr id="7" name="Date Placeholder 6"/>
          <p:cNvSpPr>
            <a:spLocks noGrp="1"/>
          </p:cNvSpPr>
          <p:nvPr>
            <p:ph type="dt" sz="half" idx="10"/>
          </p:nvPr>
        </p:nvSpPr>
        <p:spPr/>
        <p:txBody>
          <a:bodyPr/>
          <a:lstStyle/>
          <a:p>
            <a:r>
              <a:rPr lang="en-AU"/>
              <a:t>V10119</a:t>
            </a:r>
            <a:endParaRPr lang="en-AU" dirty="0"/>
          </a:p>
        </p:txBody>
      </p:sp>
      <p:sp>
        <p:nvSpPr>
          <p:cNvPr id="8" name="Slide Number Placeholder 7"/>
          <p:cNvSpPr>
            <a:spLocks noGrp="1"/>
          </p:cNvSpPr>
          <p:nvPr>
            <p:ph type="sldNum" sz="quarter" idx="12"/>
          </p:nvPr>
        </p:nvSpPr>
        <p:spPr/>
        <p:txBody>
          <a:bodyPr/>
          <a:lstStyle/>
          <a:p>
            <a:fld id="{0BDCAD25-6A88-8A4D-AD9E-EABF89AAB71D}" type="slidenum">
              <a:rPr lang="en-AU" smtClean="0"/>
              <a:pPr/>
              <a:t>8</a:t>
            </a:fld>
            <a:endParaRPr lang="en-AU"/>
          </a:p>
        </p:txBody>
      </p:sp>
    </p:spTree>
    <p:extLst>
      <p:ext uri="{BB962C8B-B14F-4D97-AF65-F5344CB8AC3E}">
        <p14:creationId xmlns:p14="http://schemas.microsoft.com/office/powerpoint/2010/main" val="143835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650" y="304271"/>
            <a:ext cx="6340862" cy="653672"/>
          </a:xfrm>
        </p:spPr>
        <p:txBody>
          <a:bodyPr>
            <a:normAutofit fontScale="90000"/>
          </a:bodyPr>
          <a:lstStyle/>
          <a:p>
            <a:r>
              <a:rPr lang="en-AU" dirty="0"/>
              <a:t>Main Components of SupaVac Pumps</a:t>
            </a:r>
          </a:p>
        </p:txBody>
      </p:sp>
      <p:pic>
        <p:nvPicPr>
          <p:cNvPr id="14" name="Picture 18" descr="C:\Supavac\SV110 Photos\P101006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5577" y="1059017"/>
            <a:ext cx="335438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4"/>
          <p:cNvSpPr>
            <a:spLocks noChangeArrowheads="1"/>
          </p:cNvSpPr>
          <p:nvPr/>
        </p:nvSpPr>
        <p:spPr bwMode="auto">
          <a:xfrm>
            <a:off x="5865890" y="1130454"/>
            <a:ext cx="1293812" cy="431800"/>
          </a:xfrm>
          <a:prstGeom prst="wedgeRectCallout">
            <a:avLst>
              <a:gd name="adj1" fmla="val -142472"/>
              <a:gd name="adj2" fmla="val 139412"/>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SUCTION KNIFEGATE</a:t>
            </a:r>
          </a:p>
          <a:p>
            <a:pPr algn="ctr" eaLnBrk="1" hangingPunct="1">
              <a:spcBef>
                <a:spcPct val="0"/>
              </a:spcBef>
              <a:buFontTx/>
              <a:buNone/>
            </a:pPr>
            <a:endParaRPr lang="en-GB" altLang="en-US" sz="1000">
              <a:solidFill>
                <a:schemeClr val="bg1"/>
              </a:solidFill>
            </a:endParaRPr>
          </a:p>
        </p:txBody>
      </p:sp>
      <p:sp>
        <p:nvSpPr>
          <p:cNvPr id="16" name="AutoShape 15"/>
          <p:cNvSpPr>
            <a:spLocks noChangeArrowheads="1"/>
          </p:cNvSpPr>
          <p:nvPr/>
        </p:nvSpPr>
        <p:spPr bwMode="auto">
          <a:xfrm>
            <a:off x="6080202" y="4202267"/>
            <a:ext cx="1079500" cy="287337"/>
          </a:xfrm>
          <a:prstGeom prst="wedgeRectCallout">
            <a:avLst>
              <a:gd name="adj1" fmla="val -158199"/>
              <a:gd name="adj2" fmla="val 21032"/>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DIFFUSER</a:t>
            </a:r>
          </a:p>
        </p:txBody>
      </p:sp>
      <p:sp>
        <p:nvSpPr>
          <p:cNvPr id="17" name="AutoShape 12"/>
          <p:cNvSpPr>
            <a:spLocks noChangeArrowheads="1"/>
          </p:cNvSpPr>
          <p:nvPr/>
        </p:nvSpPr>
        <p:spPr bwMode="auto">
          <a:xfrm>
            <a:off x="5937327" y="3702204"/>
            <a:ext cx="1079500" cy="431800"/>
          </a:xfrm>
          <a:prstGeom prst="wedgeRectCallout">
            <a:avLst>
              <a:gd name="adj1" fmla="val -143000"/>
              <a:gd name="adj2" fmla="val 25574"/>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JET PACK</a:t>
            </a:r>
          </a:p>
          <a:p>
            <a:pPr algn="ctr" eaLnBrk="1" hangingPunct="1">
              <a:spcBef>
                <a:spcPct val="0"/>
              </a:spcBef>
              <a:buFontTx/>
              <a:buNone/>
            </a:pPr>
            <a:r>
              <a:rPr lang="en-GB" altLang="en-US" sz="1000">
                <a:solidFill>
                  <a:schemeClr val="bg1"/>
                </a:solidFill>
              </a:rPr>
              <a:t>(VENTURI)</a:t>
            </a:r>
          </a:p>
        </p:txBody>
      </p:sp>
      <p:sp>
        <p:nvSpPr>
          <p:cNvPr id="18" name="AutoShape 17"/>
          <p:cNvSpPr>
            <a:spLocks noChangeArrowheads="1"/>
          </p:cNvSpPr>
          <p:nvPr/>
        </p:nvSpPr>
        <p:spPr bwMode="auto">
          <a:xfrm>
            <a:off x="6223077" y="2916392"/>
            <a:ext cx="1150938" cy="360362"/>
          </a:xfrm>
          <a:prstGeom prst="wedgeRectCallout">
            <a:avLst>
              <a:gd name="adj1" fmla="val -106190"/>
              <a:gd name="adj2" fmla="val -71889"/>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TANK</a:t>
            </a:r>
          </a:p>
        </p:txBody>
      </p:sp>
      <p:sp>
        <p:nvSpPr>
          <p:cNvPr id="19" name="AutoShape 6"/>
          <p:cNvSpPr>
            <a:spLocks noChangeArrowheads="1"/>
          </p:cNvSpPr>
          <p:nvPr/>
        </p:nvSpPr>
        <p:spPr bwMode="auto">
          <a:xfrm>
            <a:off x="2436890" y="3773642"/>
            <a:ext cx="1130300" cy="431800"/>
          </a:xfrm>
          <a:prstGeom prst="wedgeRectCallout">
            <a:avLst>
              <a:gd name="adj1" fmla="val 139222"/>
              <a:gd name="adj2" fmla="val 117704"/>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DISCHARGE KNIFEGATE</a:t>
            </a:r>
          </a:p>
        </p:txBody>
      </p:sp>
      <p:sp>
        <p:nvSpPr>
          <p:cNvPr id="20" name="AutoShape 7"/>
          <p:cNvSpPr>
            <a:spLocks noChangeArrowheads="1"/>
          </p:cNvSpPr>
          <p:nvPr/>
        </p:nvSpPr>
        <p:spPr bwMode="auto">
          <a:xfrm>
            <a:off x="6365952" y="2130579"/>
            <a:ext cx="1150938" cy="431800"/>
          </a:xfrm>
          <a:prstGeom prst="wedgeRectCallout">
            <a:avLst>
              <a:gd name="adj1" fmla="val -102556"/>
              <a:gd name="adj2" fmla="val 23176"/>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MAIN AIR SUPPLY INLET</a:t>
            </a:r>
          </a:p>
        </p:txBody>
      </p:sp>
      <p:sp>
        <p:nvSpPr>
          <p:cNvPr id="21" name="AutoShape 8"/>
          <p:cNvSpPr>
            <a:spLocks noChangeArrowheads="1"/>
          </p:cNvSpPr>
          <p:nvPr/>
        </p:nvSpPr>
        <p:spPr bwMode="auto">
          <a:xfrm>
            <a:off x="1579640" y="1487642"/>
            <a:ext cx="1150937" cy="288925"/>
          </a:xfrm>
          <a:prstGeom prst="wedgeRectCallout">
            <a:avLst>
              <a:gd name="adj1" fmla="val 150630"/>
              <a:gd name="adj2" fmla="val 18681"/>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SUCTION</a:t>
            </a:r>
          </a:p>
        </p:txBody>
      </p:sp>
      <p:sp>
        <p:nvSpPr>
          <p:cNvPr id="22" name="AutoShape 16"/>
          <p:cNvSpPr>
            <a:spLocks noChangeArrowheads="1"/>
          </p:cNvSpPr>
          <p:nvPr/>
        </p:nvSpPr>
        <p:spPr bwMode="auto">
          <a:xfrm>
            <a:off x="2294015" y="4559454"/>
            <a:ext cx="1079500" cy="357188"/>
          </a:xfrm>
          <a:prstGeom prst="wedgeRectCallout">
            <a:avLst>
              <a:gd name="adj1" fmla="val 73106"/>
              <a:gd name="adj2" fmla="val -9833"/>
            </a:avLst>
          </a:prstGeom>
          <a:solidFill>
            <a:schemeClr val="accent1"/>
          </a:solidFill>
          <a:ln w="9525">
            <a:solidFill>
              <a:schemeClr val="bg1">
                <a:lumMod val="95000"/>
              </a:schemeClr>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000">
                <a:solidFill>
                  <a:schemeClr val="bg1"/>
                </a:solidFill>
              </a:rPr>
              <a:t>DISCHARGE</a:t>
            </a:r>
          </a:p>
        </p:txBody>
      </p:sp>
      <p:sp>
        <p:nvSpPr>
          <p:cNvPr id="23" name="TextBox 13"/>
          <p:cNvSpPr txBox="1">
            <a:spLocks noChangeArrowheads="1"/>
          </p:cNvSpPr>
          <p:nvPr/>
        </p:nvSpPr>
        <p:spPr bwMode="auto">
          <a:xfrm>
            <a:off x="104542" y="4674672"/>
            <a:ext cx="19378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400" dirty="0"/>
              <a:t>SV110 is shown</a:t>
            </a:r>
          </a:p>
        </p:txBody>
      </p:sp>
      <p:sp>
        <p:nvSpPr>
          <p:cNvPr id="24" name="AutoShape 8"/>
          <p:cNvSpPr>
            <a:spLocks noChangeArrowheads="1"/>
          </p:cNvSpPr>
          <p:nvPr/>
        </p:nvSpPr>
        <p:spPr bwMode="auto">
          <a:xfrm>
            <a:off x="2294015" y="2987829"/>
            <a:ext cx="1150937" cy="428625"/>
          </a:xfrm>
          <a:prstGeom prst="wedgeRectCallout">
            <a:avLst>
              <a:gd name="adj1" fmla="val 122690"/>
              <a:gd name="adj2" fmla="val 18681"/>
            </a:avLst>
          </a:prstGeom>
          <a:solidFill>
            <a:schemeClr val="accent1"/>
          </a:solidFill>
          <a:ln w="9525">
            <a:solidFill>
              <a:schemeClr val="bg1">
                <a:lumMod val="95000"/>
              </a:schemeClr>
            </a:solidFill>
            <a:miter lim="800000"/>
            <a:headEnd/>
            <a:tailEnd/>
          </a:ln>
        </p:spPr>
        <p:txBody>
          <a:bodyPr/>
          <a:lstStyle/>
          <a:p>
            <a:pPr algn="ctr" eaLnBrk="1" hangingPunct="1">
              <a:defRPr/>
            </a:pPr>
            <a:r>
              <a:rPr lang="en-GB" sz="1050" dirty="0">
                <a:solidFill>
                  <a:schemeClr val="bg1"/>
                </a:solidFill>
                <a:ea typeface="+mn-ea"/>
                <a:cs typeface="+mn-cs"/>
              </a:rPr>
              <a:t>DOUBLE ACTUATOR</a:t>
            </a:r>
          </a:p>
        </p:txBody>
      </p:sp>
      <p:sp>
        <p:nvSpPr>
          <p:cNvPr id="32" name="Date Placeholder 31"/>
          <p:cNvSpPr>
            <a:spLocks noGrp="1"/>
          </p:cNvSpPr>
          <p:nvPr>
            <p:ph type="dt" sz="half" idx="10"/>
          </p:nvPr>
        </p:nvSpPr>
        <p:spPr/>
        <p:txBody>
          <a:bodyPr/>
          <a:lstStyle/>
          <a:p>
            <a:r>
              <a:rPr lang="en-AU"/>
              <a:t>V10119</a:t>
            </a:r>
            <a:endParaRPr lang="en-AU" dirty="0"/>
          </a:p>
        </p:txBody>
      </p:sp>
      <p:sp>
        <p:nvSpPr>
          <p:cNvPr id="33" name="Slide Number Placeholder 32"/>
          <p:cNvSpPr>
            <a:spLocks noGrp="1"/>
          </p:cNvSpPr>
          <p:nvPr>
            <p:ph type="sldNum" sz="quarter" idx="12"/>
          </p:nvPr>
        </p:nvSpPr>
        <p:spPr/>
        <p:txBody>
          <a:bodyPr/>
          <a:lstStyle/>
          <a:p>
            <a:fld id="{0BDCAD25-6A88-8A4D-AD9E-EABF89AAB71D}" type="slidenum">
              <a:rPr lang="en-AU" smtClean="0"/>
              <a:pPr/>
              <a:t>9</a:t>
            </a:fld>
            <a:endParaRPr lang="en-AU"/>
          </a:p>
        </p:txBody>
      </p:sp>
    </p:spTree>
    <p:extLst>
      <p:ext uri="{BB962C8B-B14F-4D97-AF65-F5344CB8AC3E}">
        <p14:creationId xmlns:p14="http://schemas.microsoft.com/office/powerpoint/2010/main" val="19300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strVal val="#ppt_w*0.70"/>
                                          </p:val>
                                        </p:tav>
                                        <p:tav tm="100000">
                                          <p:val>
                                            <p:strVal val="#ppt_w"/>
                                          </p:val>
                                        </p:tav>
                                      </p:tavLst>
                                    </p:anim>
                                    <p:anim calcmode="lin" valueType="num">
                                      <p:cBhvr>
                                        <p:cTn id="43" dur="1000" fill="hold"/>
                                        <p:tgtEl>
                                          <p:spTgt spid="22"/>
                                        </p:tgtEl>
                                        <p:attrNameLst>
                                          <p:attrName>ppt_h</p:attrName>
                                        </p:attrNameLst>
                                      </p:cBhvr>
                                      <p:tavLst>
                                        <p:tav tm="0">
                                          <p:val>
                                            <p:strVal val="#ppt_h"/>
                                          </p:val>
                                        </p:tav>
                                        <p:tav tm="100000">
                                          <p:val>
                                            <p:strVal val="#ppt_h"/>
                                          </p:val>
                                        </p:tav>
                                      </p:tavLst>
                                    </p:anim>
                                    <p:animEffect transition="in" filter="fade">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dissolv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TotalTime>
  <Words>2766</Words>
  <Application>Microsoft Office PowerPoint</Application>
  <PresentationFormat>On-screen Show (16:10)</PresentationFormat>
  <Paragraphs>282</Paragraphs>
  <Slides>24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Calibri Light</vt:lpstr>
      <vt:lpstr>Office Theme</vt:lpstr>
      <vt:lpstr>Acrobat Document</vt:lpstr>
      <vt:lpstr>PowerPoint Presentation</vt:lpstr>
      <vt:lpstr>SupaVac SV60/SV60V/SV110 Maintenance Training</vt:lpstr>
      <vt:lpstr>Introduction</vt:lpstr>
      <vt:lpstr>Basic System Operation</vt:lpstr>
      <vt:lpstr>Typical Unit Installation</vt:lpstr>
      <vt:lpstr>Basic Rules of Operation</vt:lpstr>
      <vt:lpstr>Important: Steps Before Use</vt:lpstr>
      <vt:lpstr>Daily Service Routine</vt:lpstr>
      <vt:lpstr>Main Components of SupaVac Pumps</vt:lpstr>
      <vt:lpstr>SupaVac Pump Control Components</vt:lpstr>
      <vt:lpstr>Filter / Lubricator Unit</vt:lpstr>
      <vt:lpstr>Air Supply / Control Valves</vt:lpstr>
      <vt:lpstr>Knifegate &amp; Actuator Components</vt:lpstr>
      <vt:lpstr>Control Solenoids</vt:lpstr>
      <vt:lpstr>Timer Block</vt:lpstr>
      <vt:lpstr>Switches</vt:lpstr>
      <vt:lpstr>Cleaning the Jetpack Housing</vt:lpstr>
      <vt:lpstr>Maximising Performance</vt:lpstr>
      <vt:lpstr>Pickup Nozzle Operation</vt:lpstr>
      <vt:lpstr>Fast Basic Fault Finding</vt:lpstr>
      <vt:lpstr>Vacuum Testing</vt:lpstr>
      <vt:lpstr>Fault Finding Chart</vt:lpstr>
      <vt:lpstr>PowerPoint Presentation</vt:lpstr>
      <vt:lpstr>www.supavac.com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Head</dc:creator>
  <cp:lastModifiedBy>Daniel De Groot</cp:lastModifiedBy>
  <cp:revision>44</cp:revision>
  <cp:lastPrinted>2019-01-29T08:25:20Z</cp:lastPrinted>
  <dcterms:created xsi:type="dcterms:W3CDTF">2019-01-29T01:31:31Z</dcterms:created>
  <dcterms:modified xsi:type="dcterms:W3CDTF">2019-01-29T13:31:00Z</dcterms:modified>
</cp:coreProperties>
</file>